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74"/>
  </p:notesMasterIdLst>
  <p:sldIdLst>
    <p:sldId id="724" r:id="rId2"/>
    <p:sldId id="487" r:id="rId3"/>
    <p:sldId id="679" r:id="rId4"/>
    <p:sldId id="936" r:id="rId5"/>
    <p:sldId id="590" r:id="rId6"/>
    <p:sldId id="591" r:id="rId7"/>
    <p:sldId id="520" r:id="rId8"/>
    <p:sldId id="627" r:id="rId9"/>
    <p:sldId id="810" r:id="rId10"/>
    <p:sldId id="811" r:id="rId11"/>
    <p:sldId id="813" r:id="rId12"/>
    <p:sldId id="862" r:id="rId13"/>
    <p:sldId id="869" r:id="rId14"/>
    <p:sldId id="897" r:id="rId15"/>
    <p:sldId id="821" r:id="rId16"/>
    <p:sldId id="899" r:id="rId17"/>
    <p:sldId id="911" r:id="rId18"/>
    <p:sldId id="900" r:id="rId19"/>
    <p:sldId id="901" r:id="rId20"/>
    <p:sldId id="902" r:id="rId21"/>
    <p:sldId id="820" r:id="rId22"/>
    <p:sldId id="929" r:id="rId23"/>
    <p:sldId id="928" r:id="rId24"/>
    <p:sldId id="871" r:id="rId25"/>
    <p:sldId id="823" r:id="rId26"/>
    <p:sldId id="824" r:id="rId27"/>
    <p:sldId id="905" r:id="rId28"/>
    <p:sldId id="822" r:id="rId29"/>
    <p:sldId id="866" r:id="rId30"/>
    <p:sldId id="867" r:id="rId31"/>
    <p:sldId id="828" r:id="rId32"/>
    <p:sldId id="876" r:id="rId33"/>
    <p:sldId id="875" r:id="rId34"/>
    <p:sldId id="832" r:id="rId35"/>
    <p:sldId id="877" r:id="rId36"/>
    <p:sldId id="931" r:id="rId37"/>
    <p:sldId id="840" r:id="rId38"/>
    <p:sldId id="848" r:id="rId39"/>
    <p:sldId id="841" r:id="rId40"/>
    <p:sldId id="948" r:id="rId41"/>
    <p:sldId id="945" r:id="rId42"/>
    <p:sldId id="946" r:id="rId43"/>
    <p:sldId id="947" r:id="rId44"/>
    <p:sldId id="842" r:id="rId45"/>
    <p:sldId id="935" r:id="rId46"/>
    <p:sldId id="878" r:id="rId47"/>
    <p:sldId id="879" r:id="rId48"/>
    <p:sldId id="890" r:id="rId49"/>
    <p:sldId id="921" r:id="rId50"/>
    <p:sldId id="917" r:id="rId51"/>
    <p:sldId id="881" r:id="rId52"/>
    <p:sldId id="918" r:id="rId53"/>
    <p:sldId id="895" r:id="rId54"/>
    <p:sldId id="919" r:id="rId55"/>
    <p:sldId id="920" r:id="rId56"/>
    <p:sldId id="910" r:id="rId57"/>
    <p:sldId id="860" r:id="rId58"/>
    <p:sldId id="934" r:id="rId59"/>
    <p:sldId id="950" r:id="rId60"/>
    <p:sldId id="882" r:id="rId61"/>
    <p:sldId id="850" r:id="rId62"/>
    <p:sldId id="883" r:id="rId63"/>
    <p:sldId id="953" r:id="rId64"/>
    <p:sldId id="951" r:id="rId65"/>
    <p:sldId id="952" r:id="rId66"/>
    <p:sldId id="939" r:id="rId67"/>
    <p:sldId id="937" r:id="rId68"/>
    <p:sldId id="932" r:id="rId69"/>
    <p:sldId id="889" r:id="rId70"/>
    <p:sldId id="718" r:id="rId71"/>
    <p:sldId id="346" r:id="rId72"/>
    <p:sldId id="736" r:id="rId7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00"/>
    <a:srgbClr val="DAED5C"/>
    <a:srgbClr val="CBED20"/>
    <a:srgbClr val="A9FAFB"/>
    <a:srgbClr val="3F7C03"/>
    <a:srgbClr val="D1005E"/>
    <a:srgbClr val="D5F000"/>
    <a:srgbClr val="D3DB27"/>
    <a:srgbClr val="ECF4FF"/>
    <a:srgbClr val="6CB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08" autoAdjust="0"/>
    <p:restoredTop sz="97504" autoAdjust="0"/>
  </p:normalViewPr>
  <p:slideViewPr>
    <p:cSldViewPr snapToGrid="0">
      <p:cViewPr varScale="1">
        <p:scale>
          <a:sx n="99" d="100"/>
          <a:sy n="99" d="100"/>
        </p:scale>
        <p:origin x="-67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88636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Calibri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  <a:p>
            <a:r>
              <a:rPr/>
              <a:t>----- Заметки к собранию (13.05.14 12:02) -----</a:t>
            </a:r>
          </a:p>
          <a:p>
            <a:r>
              <a:rPr/>
              <a:t>ыполарфав пр д</a:t>
            </a:r>
          </a:p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2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6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71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0228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indent="0" algn="ct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0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 rot="5400000">
            <a:off x="4538960" y="536026"/>
            <a:ext cx="66080" cy="83285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anchor="ctr"/>
          <a:lstStyle/>
          <a:p>
            <a:pPr algn="ctr" defTabSz="457101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schemeClr val="tx1"/>
              </a:solidFill>
              <a:latin typeface="Textbook New ExtraBold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269375"/>
            <a:ext cx="8328528" cy="543521"/>
          </a:xfrm>
          <a:prstGeom prst="rect">
            <a:avLst/>
          </a:prstGeom>
        </p:spPr>
        <p:txBody>
          <a:bodyPr/>
          <a:lstStyle>
            <a:lvl1pPr algn="l">
              <a:defRPr sz="3400">
                <a:solidFill>
                  <a:schemeClr val="bg2"/>
                </a:solidFill>
                <a:latin typeface="Textbook New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07736" y="1013818"/>
            <a:ext cx="8328528" cy="3511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rgbClr val="99A9AB"/>
                </a:solidFill>
                <a:latin typeface="Textbook New"/>
              </a:defRPr>
            </a:lvl1pPr>
            <a:lvl2pPr marL="674820" indent="-285688">
              <a:buSzPct val="150000"/>
              <a:buFontTx/>
              <a:buBlip>
                <a:blip r:embed="rId2"/>
              </a:buBlip>
              <a:defRPr sz="1900">
                <a:latin typeface="Textbook New"/>
              </a:defRPr>
            </a:lvl2pPr>
            <a:lvl3pPr marL="913706" indent="-228550">
              <a:buFont typeface="Lucida Grande"/>
              <a:buChar char="–"/>
              <a:defRPr sz="1900">
                <a:latin typeface="Textbook New"/>
              </a:defRPr>
            </a:lvl3pPr>
            <a:lvl4pPr marL="998734" indent="-342809">
              <a:buSzPct val="80000"/>
              <a:buFont typeface="+mj-lt"/>
              <a:buAutoNum type="arabicPeriod"/>
              <a:defRPr sz="1900">
                <a:latin typeface="Textbook New"/>
              </a:defRPr>
            </a:lvl4pPr>
            <a:lvl5pPr>
              <a:defRPr sz="1900">
                <a:latin typeface="Textbook New"/>
              </a:defRPr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765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артинка + 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rgbClr val="99A9AB"/>
                </a:solidFill>
                <a:latin typeface="Textbook New ExtraBold"/>
              </a:defRPr>
            </a:lvl1pPr>
            <a:lvl2pPr marL="171404" indent="0">
              <a:buNone/>
              <a:defRPr sz="1000"/>
            </a:lvl2pPr>
            <a:lvl3pPr marL="342809" indent="0">
              <a:buNone/>
              <a:defRPr sz="900"/>
            </a:lvl3pPr>
            <a:lvl4pPr marL="514213" indent="0">
              <a:buNone/>
              <a:defRPr sz="700"/>
            </a:lvl4pPr>
            <a:lvl5pPr marL="685617" indent="0">
              <a:buNone/>
              <a:defRPr sz="700"/>
            </a:lvl5pPr>
            <a:lvl6pPr marL="857021" indent="0">
              <a:buNone/>
              <a:defRPr sz="700"/>
            </a:lvl6pPr>
            <a:lvl7pPr marL="1028426" indent="0">
              <a:buNone/>
              <a:defRPr sz="700"/>
            </a:lvl7pPr>
            <a:lvl8pPr marL="1199830" indent="0">
              <a:buNone/>
              <a:defRPr sz="700"/>
            </a:lvl8pPr>
            <a:lvl9pPr marL="1371234" indent="0">
              <a:buNone/>
              <a:defRPr sz="700"/>
            </a:lvl9pPr>
          </a:lstStyle>
          <a:p>
            <a:pPr lvl="0"/>
            <a:endParaRPr lang="ru-RU" noProof="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07736" y="269375"/>
            <a:ext cx="8328528" cy="543521"/>
          </a:xfrm>
          <a:prstGeom prst="rect">
            <a:avLst/>
          </a:prstGeom>
        </p:spPr>
        <p:txBody>
          <a:bodyPr/>
          <a:lstStyle>
            <a:lvl1pPr algn="l">
              <a:defRPr sz="3400">
                <a:solidFill>
                  <a:schemeClr val="bg2"/>
                </a:solidFill>
                <a:latin typeface="Textbook New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12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indent="0" rtl="0">
              <a:buFont typeface="Calibri"/>
              <a:buNone/>
              <a:defRPr sz="1800" b="1"/>
            </a:lvl1pPr>
            <a:lvl2pPr marL="342900" indent="0" rtl="0">
              <a:buFont typeface="Calibri"/>
              <a:buNone/>
              <a:defRPr sz="1500" b="1"/>
            </a:lvl2pPr>
            <a:lvl3pPr marL="685800" indent="0" rtl="0">
              <a:buFont typeface="Calibri"/>
              <a:buNone/>
              <a:defRPr sz="1400" b="1"/>
            </a:lvl3pPr>
            <a:lvl4pPr marL="1028700" indent="0" rtl="0">
              <a:buFont typeface="Calibri"/>
              <a:buNone/>
              <a:defRPr sz="1200" b="1"/>
            </a:lvl4pPr>
            <a:lvl5pPr marL="1371600" indent="0" rtl="0">
              <a:buFont typeface="Calibri"/>
              <a:buNone/>
              <a:defRPr sz="1200" b="1"/>
            </a:lvl5pPr>
            <a:lvl6pPr marL="1714500" indent="0" rtl="0">
              <a:buFont typeface="Calibri"/>
              <a:buNone/>
              <a:defRPr sz="1200" b="1"/>
            </a:lvl6pPr>
            <a:lvl7pPr marL="2057400" indent="0" rtl="0">
              <a:buFont typeface="Calibri"/>
              <a:buNone/>
              <a:defRPr sz="1200" b="1"/>
            </a:lvl7pPr>
            <a:lvl8pPr marL="2400300" indent="0" rtl="0">
              <a:buFont typeface="Calibri"/>
              <a:buNone/>
              <a:defRPr sz="1200" b="1"/>
            </a:lvl8pPr>
            <a:lvl9pPr marL="2743200" indent="0" rtl="0">
              <a:buFont typeface="Calibri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0" cy="61793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indent="0" rtl="0">
              <a:buFont typeface="Calibri"/>
              <a:buNone/>
              <a:defRPr sz="1800" b="1"/>
            </a:lvl1pPr>
            <a:lvl2pPr marL="342900" indent="0" rtl="0">
              <a:buFont typeface="Calibri"/>
              <a:buNone/>
              <a:defRPr sz="1500" b="1"/>
            </a:lvl2pPr>
            <a:lvl3pPr marL="685800" indent="0" rtl="0">
              <a:buFont typeface="Calibri"/>
              <a:buNone/>
              <a:defRPr sz="1400" b="1"/>
            </a:lvl3pPr>
            <a:lvl4pPr marL="1028700" indent="0" rtl="0">
              <a:buFont typeface="Calibri"/>
              <a:buNone/>
              <a:defRPr sz="1200" b="1"/>
            </a:lvl4pPr>
            <a:lvl5pPr marL="1371600" indent="0" rtl="0">
              <a:buFont typeface="Calibri"/>
              <a:buNone/>
              <a:defRPr sz="1200" b="1"/>
            </a:lvl5pPr>
            <a:lvl6pPr marL="1714500" indent="0" rtl="0">
              <a:buFont typeface="Calibri"/>
              <a:buNone/>
              <a:defRPr sz="1200" b="1"/>
            </a:lvl6pPr>
            <a:lvl7pPr marL="2057400" indent="0" rtl="0">
              <a:buFont typeface="Calibri"/>
              <a:buNone/>
              <a:defRPr sz="1200" b="1"/>
            </a:lvl7pPr>
            <a:lvl8pPr marL="2400300" indent="0" rtl="0">
              <a:buFont typeface="Calibri"/>
              <a:buNone/>
              <a:defRPr sz="1200" b="1"/>
            </a:lvl8pPr>
            <a:lvl9pPr marL="2743200" indent="0" rtl="0">
              <a:buFont typeface="Calibri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0" cy="276344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rtl="0">
              <a:defRPr sz="24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rtl="0">
              <a:defRPr sz="2400"/>
            </a:lvl1pPr>
            <a:lvl2pPr rtl="0">
              <a:defRPr sz="2100"/>
            </a:lvl2pPr>
            <a:lvl3pPr rtl="0">
              <a:defRPr sz="1800"/>
            </a:lvl3pPr>
            <a:lvl4pPr rtl="0">
              <a:defRPr sz="1500"/>
            </a:lvl4pPr>
            <a:lvl5pPr rtl="0">
              <a:defRPr sz="1500"/>
            </a:lvl5pPr>
            <a:lvl6pPr rtl="0">
              <a:defRPr sz="1500"/>
            </a:lvl6pPr>
            <a:lvl7pPr rtl="0">
              <a:defRPr sz="1500"/>
            </a:lvl7pPr>
            <a:lvl8pPr rtl="0">
              <a:defRPr sz="1500"/>
            </a:lvl8pPr>
            <a:lvl9pPr rtl="0">
              <a:defRPr sz="15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indent="0" rtl="0">
              <a:buFont typeface="Calibri"/>
              <a:buNone/>
              <a:defRPr sz="1200"/>
            </a:lvl1pPr>
            <a:lvl2pPr marL="342900" indent="0" rtl="0">
              <a:buFont typeface="Calibri"/>
              <a:buNone/>
              <a:defRPr sz="1100"/>
            </a:lvl2pPr>
            <a:lvl3pPr marL="685800" indent="0" rtl="0">
              <a:buFont typeface="Calibri"/>
              <a:buNone/>
              <a:defRPr sz="900"/>
            </a:lvl3pPr>
            <a:lvl4pPr marL="1028700" indent="0" rtl="0">
              <a:buFont typeface="Calibri"/>
              <a:buNone/>
              <a:defRPr sz="800"/>
            </a:lvl4pPr>
            <a:lvl5pPr marL="1371600" indent="0" rtl="0">
              <a:buFont typeface="Calibri"/>
              <a:buNone/>
              <a:defRPr sz="800"/>
            </a:lvl5pPr>
            <a:lvl6pPr marL="1714500" indent="0" rtl="0">
              <a:buFont typeface="Calibri"/>
              <a:buNone/>
              <a:defRPr sz="800"/>
            </a:lvl6pPr>
            <a:lvl7pPr marL="2057400" indent="0" rtl="0">
              <a:buFont typeface="Calibri"/>
              <a:buNone/>
              <a:defRPr sz="800"/>
            </a:lvl7pPr>
            <a:lvl8pPr marL="2400300" indent="0" rtl="0">
              <a:buFont typeface="Calibri"/>
              <a:buNone/>
              <a:defRPr sz="800"/>
            </a:lvl8pPr>
            <a:lvl9pPr marL="2743200" indent="0" rtl="0">
              <a:buFont typeface="Calibri"/>
              <a:buNone/>
              <a:defRPr sz="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rtl="0">
              <a:defRPr sz="24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buClr>
                <a:srgbClr val="888888"/>
              </a:buClr>
              <a:buFont typeface="Calibri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buClr>
                <a:schemeClr val="dk1"/>
              </a:buClr>
              <a:buFont typeface="Calibri"/>
              <a:buNone/>
              <a:defRPr sz="21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indent="0" rtl="0">
              <a:buFont typeface="Calibri"/>
              <a:buNone/>
              <a:defRPr sz="1200"/>
            </a:lvl1pPr>
            <a:lvl2pPr marL="342900" indent="0" rtl="0">
              <a:buFont typeface="Calibri"/>
              <a:buNone/>
              <a:defRPr sz="1100"/>
            </a:lvl2pPr>
            <a:lvl3pPr marL="685800" indent="0" rtl="0">
              <a:buFont typeface="Calibri"/>
              <a:buNone/>
              <a:defRPr sz="900"/>
            </a:lvl3pPr>
            <a:lvl4pPr marL="1028700" indent="0" rtl="0">
              <a:buFont typeface="Calibri"/>
              <a:buNone/>
              <a:defRPr sz="800"/>
            </a:lvl4pPr>
            <a:lvl5pPr marL="1371600" indent="0" rtl="0">
              <a:buFont typeface="Calibri"/>
              <a:buNone/>
              <a:defRPr sz="800"/>
            </a:lvl5pPr>
            <a:lvl6pPr marL="1714500" indent="0" rtl="0">
              <a:buFont typeface="Calibri"/>
              <a:buNone/>
              <a:defRPr sz="800"/>
            </a:lvl6pPr>
            <a:lvl7pPr marL="2057400" indent="0" rtl="0">
              <a:buFont typeface="Calibri"/>
              <a:buNone/>
              <a:defRPr sz="800"/>
            </a:lvl7pPr>
            <a:lvl8pPr marL="2400300" indent="0" rtl="0">
              <a:buFont typeface="Calibri"/>
              <a:buNone/>
              <a:defRPr sz="800"/>
            </a:lvl8pPr>
            <a:lvl9pPr marL="2743200" indent="0" rtl="0">
              <a:buFont typeface="Calibri"/>
              <a:buNone/>
              <a:defRPr sz="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8"/>
            <a:ext cx="3263504" cy="7886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8"/>
            <a:ext cx="4358879" cy="580072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228600" marR="0" indent="-12065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13652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52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2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0.png"/><Relationship Id="rId4" Type="http://schemas.openxmlformats.org/officeDocument/2006/relationships/oleObject" Target="../embeddings/Microsoft_Excel_97-2003_Worksheet1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hyperlink" Target="http://www.bitrix24.ru/apps/dev.php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2.png"/><Relationship Id="rId7" Type="http://schemas.openxmlformats.org/officeDocument/2006/relationships/image" Target="../media/image98.pn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Depositphotos_875536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b="3457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3733" y="1933189"/>
            <a:ext cx="9167140" cy="1251437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13" name="Изображение 12" descr="b24_объединяет компанию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6" y="2073276"/>
            <a:ext cx="2763495" cy="9518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25760" y="2322049"/>
            <a:ext cx="51451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alibri"/>
                <a:ea typeface="Calibri"/>
                <a:cs typeface="Calibri"/>
              </a:rPr>
              <a:t>объединяет компании</a:t>
            </a:r>
            <a:endParaRPr lang="ru-RU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159683" y="3597696"/>
            <a:ext cx="1952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Юрий Волошин</a:t>
            </a:r>
            <a:endParaRPr lang="ru-RU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product-</a:t>
            </a:r>
            <a:r>
              <a:rPr lang="ru-RU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менеджер</a:t>
            </a:r>
            <a:endParaRPr lang="ru-RU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Изображение 9" descr="Снимок экрана 2013-09-24 в 11.20.09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1"/>
          <a:stretch/>
        </p:blipFill>
        <p:spPr>
          <a:xfrm>
            <a:off x="781969" y="3685204"/>
            <a:ext cx="497663" cy="605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93830" y="3597696"/>
            <a:ext cx="19946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Сергей </a:t>
            </a:r>
            <a:r>
              <a:rPr lang="ru-RU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Рыжиков</a:t>
            </a:r>
            <a:endParaRPr lang="ru-RU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ru-RU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генеральный директор</a:t>
            </a: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7"/>
          <a:srcRect l="10041" t="5090" r="14908" b="-1"/>
          <a:stretch/>
        </p:blipFill>
        <p:spPr>
          <a:xfrm>
            <a:off x="3663975" y="3685204"/>
            <a:ext cx="480346" cy="6074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663040" y="3597696"/>
            <a:ext cx="248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Наталья Грихина</a:t>
            </a:r>
            <a:endParaRPr lang="ru-RU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ru-RU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</a:t>
            </a:r>
            <a:r>
              <a:rPr lang="ru-RU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уководитель направления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Битрикс24</a:t>
            </a:r>
            <a:endParaRPr lang="ru-RU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8"/>
          <a:srcRect l="11462" r="2717"/>
          <a:stretch/>
        </p:blipFill>
        <p:spPr>
          <a:xfrm>
            <a:off x="6205824" y="3685204"/>
            <a:ext cx="461831" cy="5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577" y="74264"/>
            <a:ext cx="6232174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Calibri"/>
                <a:cs typeface="Calibri"/>
              </a:rPr>
              <a:t>Бизнес-чат и </a:t>
            </a:r>
            <a:r>
              <a:rPr lang="ru-RU" sz="3200" b="1" dirty="0" err="1" smtClean="0">
                <a:latin typeface="Calibri"/>
                <a:ea typeface="Calibri"/>
                <a:cs typeface="Calibri"/>
              </a:rPr>
              <a:t>видеозвонки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5"/>
          <a:srcRect l="273" t="6883" r="919" b="2955"/>
          <a:stretch/>
        </p:blipFill>
        <p:spPr>
          <a:xfrm>
            <a:off x="292099" y="1193868"/>
            <a:ext cx="4012639" cy="2045271"/>
          </a:xfrm>
          <a:prstGeom prst="roundRect">
            <a:avLst>
              <a:gd name="adj" fmla="val 1370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10144" y="1245543"/>
            <a:ext cx="437941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Бизнес-чат для мгновенного общения с коллегами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Бесплатные </a:t>
            </a:r>
            <a:r>
              <a:rPr lang="ru-RU" sz="1400" dirty="0">
                <a:latin typeface="Calibri"/>
                <a:ea typeface="Calibri"/>
                <a:cs typeface="Calibri"/>
              </a:rPr>
              <a:t>и </a:t>
            </a:r>
            <a:r>
              <a:rPr lang="ru-RU" sz="1400" dirty="0" err="1">
                <a:latin typeface="Calibri"/>
                <a:ea typeface="Calibri"/>
                <a:cs typeface="Calibri"/>
              </a:rPr>
              <a:t>безлимитные</a:t>
            </a:r>
            <a:r>
              <a:rPr lang="ru-RU" sz="1400" dirty="0">
                <a:latin typeface="Calibri"/>
                <a:ea typeface="Calibri"/>
                <a:cs typeface="Calibri"/>
              </a:rPr>
              <a:t>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звонки и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 (до 4х человек одновременно)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Полный список контактов сотрудников компании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История сообщений с поиском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Индикатор прочтения сообщения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Уведомления о новых сообщениях и пропущенных вызовах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Все общение – через браузер, десктоп- или мобильное приложение </a:t>
            </a:r>
            <a:r>
              <a:rPr lang="ru-RU" sz="1400" dirty="0">
                <a:latin typeface="Calibri"/>
                <a:ea typeface="Calibri"/>
                <a:cs typeface="Calibri"/>
              </a:rPr>
              <a:t>Битрикс24 </a:t>
            </a:r>
            <a:endParaRPr lang="ru-RU" sz="14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4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90258" y="2478758"/>
            <a:ext cx="1145877" cy="2164333"/>
            <a:chOff x="3200400" y="0"/>
            <a:chExt cx="2723158" cy="5143500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0"/>
              <a:ext cx="2723158" cy="5143500"/>
            </a:xfrm>
            <a:prstGeom prst="rect">
              <a:avLst/>
            </a:prstGeom>
          </p:spPr>
        </p:pic>
        <p:pic>
          <p:nvPicPr>
            <p:cNvPr id="10" name="Изображение 9" descr="messenge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741" y="784481"/>
              <a:ext cx="2034868" cy="3611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4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026" y="1174783"/>
            <a:ext cx="41085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Бесплатные видео и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аудиозвонки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через Интернет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Нет ограничений по числу аудио и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видеозвонков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работают через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Wi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-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Fi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LTE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3G* 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i="1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i="1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i="1" dirty="0" smtClean="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577" y="74264"/>
            <a:ext cx="6232174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 в мобильном приложении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075" y="3596604"/>
            <a:ext cx="41487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/>
                <a:ea typeface="Calibri"/>
                <a:cs typeface="Calibri"/>
              </a:rPr>
              <a:t>О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бщайтесь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с коллегами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по видеосвязи в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командировках, между офисами, из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дома</a:t>
            </a:r>
            <a:r>
              <a:rPr lang="en-US" sz="1600" b="1" dirty="0" smtClean="0">
                <a:latin typeface="Calibri"/>
                <a:ea typeface="Calibri"/>
                <a:cs typeface="Calibri"/>
              </a:rPr>
              <a:t>!</a:t>
            </a:r>
            <a:endParaRPr lang="ru-RU" sz="16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87" b="93852" l="70279" r="94582"/>
                    </a14:imgEffect>
                  </a14:imgLayer>
                </a14:imgProps>
              </a:ext>
            </a:extLst>
          </a:blip>
          <a:srcRect l="-5368" t="5992" r="4098" b="5583"/>
          <a:stretch/>
        </p:blipFill>
        <p:spPr>
          <a:xfrm>
            <a:off x="3039024" y="1124166"/>
            <a:ext cx="5716510" cy="2911424"/>
          </a:xfrm>
          <a:prstGeom prst="rect">
            <a:avLst/>
          </a:prstGeom>
        </p:spPr>
      </p:pic>
      <p:pic>
        <p:nvPicPr>
          <p:cNvPr id="9" name="Изображение 8" descr="Снимок экрана 2014-05-26 в 12.00.4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4" b="2057"/>
          <a:stretch/>
        </p:blipFill>
        <p:spPr>
          <a:xfrm>
            <a:off x="5255167" y="962595"/>
            <a:ext cx="1890896" cy="337525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280711" y="1875684"/>
            <a:ext cx="1490881" cy="2863408"/>
            <a:chOff x="-1017266" y="-76966"/>
            <a:chExt cx="2678049" cy="5143500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17266" y="-76966"/>
              <a:ext cx="2678049" cy="5143500"/>
            </a:xfrm>
            <a:prstGeom prst="rect">
              <a:avLst/>
            </a:prstGeom>
          </p:spPr>
        </p:pic>
        <p:pic>
          <p:nvPicPr>
            <p:cNvPr id="2" name="Изображение 1" descr="звонки в мобильном приложении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2393" y="837006"/>
              <a:ext cx="1853601" cy="2780401"/>
            </a:xfrm>
            <a:prstGeom prst="rect">
              <a:avLst/>
            </a:prstGeom>
          </p:spPr>
        </p:pic>
        <p:pic>
          <p:nvPicPr>
            <p:cNvPr id="11" name="Изображение 10" descr="Снимок экрана 2014-05-27 в 23.48.47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250" y="3606800"/>
              <a:ext cx="1860293" cy="542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5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hotogenica_VMP29744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3"/>
          <a:stretch/>
        </p:blipFill>
        <p:spPr>
          <a:xfrm>
            <a:off x="2932" y="-1"/>
            <a:ext cx="9141068" cy="5143501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5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5912" y="2165778"/>
            <a:ext cx="8771713" cy="893623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Битрикс24.Виртуальная АТС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9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85805" y="1302418"/>
            <a:ext cx="426635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Исходящие телефонные звонки: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Перенаправление вызова на мобильный телефон сотрудника, </a:t>
            </a:r>
            <a:r>
              <a:rPr lang="ru-RU" sz="1600" dirty="0">
                <a:latin typeface="Calibri"/>
                <a:ea typeface="Calibri"/>
                <a:cs typeface="Calibri"/>
              </a:rPr>
              <a:t>которого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нет на месте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Звонки на любые городские и мобильные номера внутри страны и за рубежом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Звонок </a:t>
            </a:r>
            <a:r>
              <a:rPr lang="ru-RU" sz="1600" dirty="0">
                <a:latin typeface="Calibri"/>
                <a:ea typeface="Calibri"/>
                <a:cs typeface="Calibri"/>
              </a:rPr>
              <a:t>из CRM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 возможностью записи телефонного разговора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1523" y="46695"/>
            <a:ext cx="7886699" cy="663075"/>
          </a:xfrm>
        </p:spPr>
        <p:txBody>
          <a:bodyPr/>
          <a:lstStyle/>
          <a:p>
            <a:r>
              <a:rPr lang="ru-RU" sz="2800" b="1" dirty="0" smtClean="0"/>
              <a:t>Телефония в Битрикс24</a:t>
            </a:r>
            <a:endParaRPr lang="ru-RU" sz="28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49827" y="1357421"/>
            <a:ext cx="4012639" cy="2045271"/>
            <a:chOff x="349827" y="1357421"/>
            <a:chExt cx="4012639" cy="2045271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5"/>
            <a:srcRect l="273" t="6883" r="919" b="2955"/>
            <a:stretch/>
          </p:blipFill>
          <p:spPr>
            <a:xfrm>
              <a:off x="349827" y="1357421"/>
              <a:ext cx="4012639" cy="2045271"/>
            </a:xfrm>
            <a:prstGeom prst="roundRect">
              <a:avLst>
                <a:gd name="adj" fmla="val 3203"/>
              </a:avLst>
            </a:prstGeom>
            <a:ln>
              <a:noFill/>
            </a:ln>
            <a:effectLst>
              <a:outerShdw blurRad="317500" dist="139700" dir="2700000" sx="96000" sy="96000" algn="tl" rotWithShape="0">
                <a:srgbClr val="333333">
                  <a:alpha val="92000"/>
                </a:srgbClr>
              </a:outerShdw>
            </a:effectLst>
          </p:spPr>
        </p:pic>
        <p:pic>
          <p:nvPicPr>
            <p:cNvPr id="3" name="Изображение 2" descr="Снимок экрана 2014-03-11 в 19.02.0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02" y="1363250"/>
              <a:ext cx="2668122" cy="2030392"/>
            </a:xfrm>
            <a:prstGeom prst="roundRect">
              <a:avLst>
                <a:gd name="adj" fmla="val 1599"/>
              </a:avLst>
            </a:prstGeom>
          </p:spPr>
        </p:pic>
      </p:grpSp>
      <p:pic>
        <p:nvPicPr>
          <p:cNvPr id="11" name="Изображение 10" descr="Снимок экрана 2014-03-11 в 19.04.3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5" r="1309" b="410"/>
          <a:stretch/>
        </p:blipFill>
        <p:spPr>
          <a:xfrm>
            <a:off x="692595" y="2698166"/>
            <a:ext cx="1642866" cy="1999500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1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9063413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2" r="12444" b="3207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756466"/>
            <a:ext cx="5164083" cy="377299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8746" y="802713"/>
            <a:ext cx="5135763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Немного статистики </a:t>
            </a:r>
            <a:r>
              <a:rPr lang="ru-RU" sz="2100" b="1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(с марта 2014)</a:t>
            </a:r>
            <a:endParaRPr lang="ru-RU" sz="2800" b="1" dirty="0">
              <a:solidFill>
                <a:srgbClr val="10101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444" y="1501453"/>
            <a:ext cx="49770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9 0</a:t>
            </a:r>
            <a:r>
              <a:rPr lang="ru-RU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00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+ компаний </a:t>
            </a:r>
            <a:r>
              <a:rPr lang="ru-RU" sz="16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используют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телефонию</a:t>
            </a:r>
            <a:endParaRPr lang="en-US" sz="1600" dirty="0" smtClean="0">
              <a:solidFill>
                <a:srgbClr val="10101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80 000</a:t>
            </a:r>
            <a:r>
              <a:rPr lang="ru-RU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+ </a:t>
            </a:r>
            <a:r>
              <a:rPr lang="ru-RU" sz="16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звонков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совершено</a:t>
            </a:r>
            <a:endParaRPr lang="ru-RU" sz="1600" dirty="0" smtClean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3000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+ </a:t>
            </a: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компаний привязали свой номер</a:t>
            </a:r>
            <a:endParaRPr lang="ru-RU" sz="18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131 700</a:t>
            </a:r>
            <a:r>
              <a:rPr lang="ru-RU" sz="16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 часов (5487 дней)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13817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- максимальное </a:t>
            </a:r>
            <a:r>
              <a:rPr lang="ru-RU" sz="16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число звонков на одну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компанию</a:t>
            </a:r>
            <a:endParaRPr lang="en-US" sz="1600" dirty="0" smtClean="0">
              <a:solidFill>
                <a:srgbClr val="10101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2104</a:t>
            </a:r>
            <a:r>
              <a:rPr lang="ru-RU" sz="18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- максимум </a:t>
            </a:r>
            <a:r>
              <a:rPr lang="ru-RU" sz="1600" dirty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звонков на одного </a:t>
            </a:r>
            <a:r>
              <a:rPr lang="ru-RU" sz="1600" dirty="0" smtClean="0">
                <a:solidFill>
                  <a:srgbClr val="101010"/>
                </a:solidFill>
                <a:latin typeface="Calibri"/>
                <a:ea typeface="Calibri"/>
                <a:cs typeface="Calibri"/>
              </a:rPr>
              <a:t>сотрудника</a:t>
            </a:r>
            <a:endParaRPr lang="ru-RU" sz="1600" dirty="0">
              <a:solidFill>
                <a:srgbClr val="10101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6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hotogenica_VMP15102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749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4395" y="0"/>
            <a:ext cx="4874619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912" y="724723"/>
            <a:ext cx="45989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1000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рублей </a:t>
            </a:r>
            <a:r>
              <a:rPr lang="ru-RU" sz="1800" dirty="0">
                <a:latin typeface="Calibri"/>
                <a:ea typeface="Calibri"/>
                <a:cs typeface="Calibri"/>
              </a:rPr>
              <a:t>в месяц за номер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Неограниченное число входящих линий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Неограниченное число номеров для одного «Битрикс24»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Мгновенное подключение номера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Аренда номера для:</a:t>
            </a:r>
            <a:endParaRPr lang="en-US" sz="180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0262" y="131652"/>
            <a:ext cx="6392990" cy="509831"/>
          </a:xfrm>
        </p:spPr>
        <p:txBody>
          <a:bodyPr/>
          <a:lstStyle/>
          <a:p>
            <a:r>
              <a:rPr lang="ru-RU" sz="2800" b="1" dirty="0" smtClean="0"/>
              <a:t>Ваш телефонный номер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4531" y="3057198"/>
            <a:ext cx="4035670" cy="21236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200" b="1" dirty="0" smtClean="0">
                <a:latin typeface="Calibri"/>
                <a:ea typeface="Calibri"/>
                <a:cs typeface="Calibri"/>
              </a:rPr>
              <a:t>Россия:</a:t>
            </a:r>
            <a:endParaRPr lang="ru-RU" sz="1200" b="1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Москва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(495/499)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Санкт-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Петербург (812)</a:t>
            </a:r>
            <a:endParaRPr lang="en-US" sz="1200" dirty="0" smtClean="0">
              <a:latin typeface="Calibri"/>
              <a:ea typeface="Calibri"/>
              <a:cs typeface="Calibri"/>
            </a:endParaRPr>
          </a:p>
          <a:p>
            <a:r>
              <a:rPr lang="ru-RU" sz="1200" dirty="0" smtClean="0">
                <a:latin typeface="Calibri"/>
                <a:ea typeface="Calibri"/>
                <a:cs typeface="Calibri"/>
              </a:rPr>
              <a:t>Калининград  (4012)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 smtClean="0">
                <a:latin typeface="Calibri"/>
                <a:ea typeface="Calibri"/>
                <a:cs typeface="Calibri"/>
              </a:rPr>
              <a:t>Новосибирск (383) </a:t>
            </a:r>
            <a:endParaRPr lang="en-US" sz="1200" dirty="0" smtClean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Екатеринбург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(343)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Нижний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Новгород (8312)</a:t>
            </a:r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dirty="0">
                <a:latin typeface="Calibri"/>
                <a:ea typeface="Calibri"/>
                <a:cs typeface="Calibri"/>
              </a:rPr>
              <a:t>Самара (846)</a:t>
            </a: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endParaRPr lang="ru-RU" sz="1200" dirty="0">
              <a:latin typeface="Calibri"/>
              <a:ea typeface="Calibri"/>
              <a:cs typeface="Calibri"/>
            </a:endParaRPr>
          </a:p>
          <a:p>
            <a:r>
              <a:rPr lang="ru-RU" sz="1200" b="1" dirty="0" smtClean="0">
                <a:latin typeface="Calibri"/>
                <a:ea typeface="Calibri"/>
                <a:cs typeface="Calibri"/>
              </a:rPr>
              <a:t>США</a:t>
            </a:r>
            <a:endParaRPr lang="ru-RU" sz="1200" b="1" dirty="0">
              <a:latin typeface="Calibri"/>
              <a:ea typeface="Calibri"/>
              <a:cs typeface="Calibri"/>
            </a:endParaRPr>
          </a:p>
          <a:p>
            <a:r>
              <a:rPr lang="ru-RU" sz="1200" b="1" dirty="0">
                <a:latin typeface="Calibri"/>
                <a:ea typeface="Calibri"/>
                <a:cs typeface="Calibri"/>
              </a:rPr>
              <a:t>Великобритания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4531" y="4570255"/>
            <a:ext cx="4155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/>
                <a:ea typeface="Calibri"/>
                <a:cs typeface="Calibri"/>
              </a:rPr>
              <a:t>В этом году хотим подключить все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города «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миллионники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» России.</a:t>
            </a:r>
            <a:endParaRPr lang="ru-RU" sz="1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аренда номера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 b="32801"/>
          <a:stretch/>
        </p:blipFill>
        <p:spPr>
          <a:xfrm>
            <a:off x="-78100" y="-1"/>
            <a:ext cx="92221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аренда номера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45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2723" y="3343392"/>
            <a:ext cx="1482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1005E"/>
                </a:solidFill>
                <a:latin typeface="Calibri"/>
                <a:ea typeface="Calibri"/>
                <a:cs typeface="Calibri"/>
              </a:rPr>
              <a:t>Добавить </a:t>
            </a:r>
            <a:r>
              <a:rPr lang="ru-RU" dirty="0" err="1" smtClean="0">
                <a:solidFill>
                  <a:srgbClr val="D1005E"/>
                </a:solidFill>
                <a:latin typeface="Calibri"/>
                <a:ea typeface="Calibri"/>
                <a:cs typeface="Calibri"/>
              </a:rPr>
              <a:t>выпадашки</a:t>
            </a:r>
            <a:endParaRPr lang="ru-RU" dirty="0">
              <a:solidFill>
                <a:srgbClr val="D1005E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2"/>
            <a:srcRect b="63581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8" name="Изображение 7" descr="Снимок экрана 2014-05-26 в 22.32.2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493" y="904433"/>
              <a:ext cx="2614571" cy="393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55830" y="989944"/>
              <a:ext cx="10831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ea typeface="Calibri"/>
                  <a:cs typeface="Calibri"/>
                </a:rPr>
                <a:t>8 4012 88-23-51</a:t>
              </a:r>
              <a:endPara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3" name="Изображение 2" descr="Снимок экрана 2014-05-27 в 22.1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27" y="3188385"/>
            <a:ext cx="1978285" cy="734791"/>
          </a:xfrm>
          <a:prstGeom prst="rect">
            <a:avLst/>
          </a:prstGeom>
        </p:spPr>
      </p:pic>
      <p:pic>
        <p:nvPicPr>
          <p:cNvPr id="10" name="Изображение 9" descr="Снимок экрана 2014-05-27 в 22.1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5" y="2365661"/>
            <a:ext cx="2147992" cy="7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/>
          <a:srcRect t="30782" b="327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05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916277" y="1218972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ea typeface="Calibri"/>
                <a:cs typeface="Calibri"/>
              </a:rPr>
              <a:t>Ждем ваши вопросы в </a:t>
            </a:r>
            <a:r>
              <a:rPr lang="ru-RU" sz="3600" b="0" dirty="0" err="1" smtClean="0">
                <a:latin typeface="Calibri"/>
                <a:ea typeface="Calibri"/>
                <a:cs typeface="Calibri"/>
              </a:rPr>
              <a:t>твиттере</a:t>
            </a:r>
            <a:r>
              <a:rPr lang="ru-RU" sz="3600" b="0" dirty="0">
                <a:latin typeface="Calibri"/>
                <a:ea typeface="Calibri"/>
                <a:cs typeface="Calibri"/>
              </a:rPr>
              <a:t>:</a:t>
            </a:r>
            <a:r>
              <a:rPr lang="en-US" sz="3600" b="0" dirty="0" smtClean="0">
                <a:latin typeface="Calibri"/>
                <a:ea typeface="Calibri"/>
                <a:cs typeface="Calibri"/>
              </a:rPr>
              <a:t>  </a:t>
            </a:r>
            <a:endParaRPr lang="ru-RU" sz="3600" b="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4944" y="2152188"/>
            <a:ext cx="634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spc="100" dirty="0" smtClean="0">
                <a:latin typeface="Calibri"/>
                <a:ea typeface="Calibri"/>
                <a:cs typeface="Calibri"/>
              </a:rPr>
              <a:t>#bitrix</a:t>
            </a:r>
            <a:r>
              <a:rPr lang="ru-RU" sz="8000" spc="100" dirty="0" smtClean="0">
                <a:latin typeface="Calibri"/>
                <a:ea typeface="Calibri"/>
                <a:cs typeface="Calibri"/>
              </a:rPr>
              <a:t>24</a:t>
            </a:r>
            <a:endParaRPr lang="ru-RU" sz="8000" b="0" spc="1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94" y="2276587"/>
            <a:ext cx="1195213" cy="11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/>
          <a:srcRect t="61994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6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9"/>
          <p:cNvSpPr>
            <a:spLocks noGrp="1"/>
          </p:cNvSpPr>
          <p:nvPr>
            <p:ph type="body" idx="2"/>
          </p:nvPr>
        </p:nvSpPr>
        <p:spPr>
          <a:xfrm>
            <a:off x="500636" y="848166"/>
            <a:ext cx="4080577" cy="412787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1000 р</a:t>
            </a:r>
            <a:r>
              <a:rPr lang="ru-RU" sz="1400" dirty="0"/>
              <a:t>.</a:t>
            </a:r>
            <a:r>
              <a:rPr lang="ru-RU" sz="1400" dirty="0" smtClean="0"/>
              <a:t> в месяц входящий номер без ограничения линий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Все входящие – бесплатно 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/>
              <a:t>Аренда городских номеров в городах </a:t>
            </a:r>
            <a:r>
              <a:rPr lang="ru-RU" sz="1400" dirty="0" err="1"/>
              <a:t>миллионниках</a:t>
            </a:r>
            <a:r>
              <a:rPr lang="ru-RU" sz="1400" dirty="0"/>
              <a:t> </a:t>
            </a:r>
            <a:endParaRPr lang="ru-RU" sz="1400" dirty="0" smtClean="0"/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Правила обработки входящих вызовов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Внутренние номера для всех сотрудников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Переадресация вызова между сотрудниками компании (по внутреннему номеру или имени и фамилии)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Нотификации </a:t>
            </a:r>
            <a:r>
              <a:rPr lang="ru-RU" sz="1400" dirty="0"/>
              <a:t>о пропущенных </a:t>
            </a:r>
            <a:r>
              <a:rPr lang="ru-RU" sz="1400" dirty="0" smtClean="0"/>
              <a:t>звонках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Запись разговора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/>
              <a:t>История входящих, исходящих, пропущенных </a:t>
            </a:r>
            <a:r>
              <a:rPr lang="ru-RU" sz="1400" dirty="0" smtClean="0"/>
              <a:t>звонков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 smtClean="0"/>
              <a:t>Подробная </a:t>
            </a:r>
            <a:r>
              <a:rPr lang="ru-RU" sz="1400" dirty="0"/>
              <a:t>статистика по всем </a:t>
            </a:r>
            <a:r>
              <a:rPr lang="ru-RU" sz="1400" dirty="0" smtClean="0"/>
              <a:t>звонкам</a:t>
            </a:r>
            <a:endParaRPr lang="en-US" sz="1400" dirty="0" smtClean="0"/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400" dirty="0"/>
              <a:t>Автоматическое определение клиента </a:t>
            </a:r>
            <a:r>
              <a:rPr lang="en-US" sz="1400" dirty="0"/>
              <a:t>CRM</a:t>
            </a:r>
            <a:r>
              <a:rPr lang="ru-RU" sz="1400" dirty="0"/>
              <a:t> </a:t>
            </a:r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0262" y="131652"/>
            <a:ext cx="6392990" cy="509831"/>
          </a:xfrm>
        </p:spPr>
        <p:txBody>
          <a:bodyPr/>
          <a:lstStyle/>
          <a:p>
            <a:r>
              <a:rPr lang="ru-RU" sz="2600" b="1" dirty="0" smtClean="0"/>
              <a:t>Входящие звонки</a:t>
            </a:r>
            <a:endParaRPr lang="ru-RU" sz="2600" b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5"/>
          <a:srcRect l="1004" t="2574" r="894" b="1264"/>
          <a:stretch/>
        </p:blipFill>
        <p:spPr>
          <a:xfrm>
            <a:off x="4778781" y="1234644"/>
            <a:ext cx="4175342" cy="2398259"/>
          </a:xfrm>
          <a:prstGeom prst="roundRect">
            <a:avLst>
              <a:gd name="adj" fmla="val 1608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00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4-05-26 в 22.3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"/>
            <a:ext cx="9144000" cy="51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4-05-27 в 22.2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43" y="3162626"/>
            <a:ext cx="257411" cy="13768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-5028" y="-4011"/>
            <a:ext cx="9153563" cy="5168247"/>
            <a:chOff x="-5028" y="-4011"/>
            <a:chExt cx="9153563" cy="516824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5028" y="-4011"/>
              <a:ext cx="9153563" cy="5168247"/>
              <a:chOff x="-5028" y="-4011"/>
              <a:chExt cx="9153563" cy="5168247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-5028" y="-4011"/>
                <a:ext cx="9153563" cy="5147511"/>
                <a:chOff x="-5028" y="-4011"/>
                <a:chExt cx="9153563" cy="5147511"/>
              </a:xfrm>
            </p:grpSpPr>
            <p:pic>
              <p:nvPicPr>
                <p:cNvPr id="2" name="Изображение 1" descr="статистика по звонкам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687"/>
                <a:stretch/>
              </p:blipFill>
              <p:spPr>
                <a:xfrm>
                  <a:off x="-5028" y="803"/>
                  <a:ext cx="9153563" cy="5142697"/>
                </a:xfrm>
                <a:prstGeom prst="rect">
                  <a:avLst/>
                </a:prstGeom>
              </p:spPr>
            </p:pic>
            <p:pic>
              <p:nvPicPr>
                <p:cNvPr id="3" name="Изображение 2" descr="Снимок экрана 2014-05-27 в 14.24.5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4735" y="-4011"/>
                  <a:ext cx="1206179" cy="279159"/>
                </a:xfrm>
                <a:prstGeom prst="rect">
                  <a:avLst/>
                </a:prstGeom>
              </p:spPr>
            </p:pic>
          </p:grpSp>
          <p:pic>
            <p:nvPicPr>
              <p:cNvPr id="4" name="Изображение 3" descr="Снимок экрана 2014-05-27 в 22.21.25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4543" y="2217124"/>
                <a:ext cx="257411" cy="137685"/>
              </a:xfrm>
              <a:prstGeom prst="rect">
                <a:avLst/>
              </a:prstGeom>
            </p:spPr>
          </p:pic>
          <p:pic>
            <p:nvPicPr>
              <p:cNvPr id="6" name="Изображение 5" descr="Снимок экрана 2014-05-27 в 22.21.25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4543" y="2540585"/>
                <a:ext cx="257411" cy="137685"/>
              </a:xfrm>
              <a:prstGeom prst="rect">
                <a:avLst/>
              </a:prstGeom>
            </p:spPr>
          </p:pic>
          <p:pic>
            <p:nvPicPr>
              <p:cNvPr id="8" name="Изображение 7" descr="Снимок экрана 2014-05-27 в 22.21.25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1282" y="4409818"/>
                <a:ext cx="257411" cy="137685"/>
              </a:xfrm>
              <a:prstGeom prst="rect">
                <a:avLst/>
              </a:prstGeom>
            </p:spPr>
          </p:pic>
          <p:pic>
            <p:nvPicPr>
              <p:cNvPr id="9" name="Изображение 8" descr="Снимок экрана 2014-05-27 в 22.21.25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6098" y="5026551"/>
                <a:ext cx="257411" cy="137685"/>
              </a:xfrm>
              <a:prstGeom prst="rect">
                <a:avLst/>
              </a:prstGeom>
            </p:spPr>
          </p:pic>
        </p:grpSp>
        <p:pic>
          <p:nvPicPr>
            <p:cNvPr id="11" name="Изображение 10" descr="Снимок экрана 2014-05-27 в 22.21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810" y="3158419"/>
              <a:ext cx="257411" cy="137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5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36" y="90746"/>
            <a:ext cx="8173468" cy="64465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Интеграция с </a:t>
            </a:r>
            <a:r>
              <a:rPr lang="en-US" sz="2800" b="1" dirty="0" smtClean="0">
                <a:solidFill>
                  <a:schemeClr val="tx1"/>
                </a:solidFill>
              </a:rPr>
              <a:t>CRM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34253" y="986237"/>
            <a:ext cx="4443964" cy="3543219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Возможность работать во время звонка с делами, контактами, сделками и счетами, связанными с этим номером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/>
              <a:t>Звонок будет зафиксирован в виде дела в </a:t>
            </a:r>
            <a:r>
              <a:rPr lang="ru-RU" sz="1400" dirty="0" smtClean="0"/>
              <a:t>С</a:t>
            </a:r>
            <a:r>
              <a:rPr lang="en-US" sz="1400" dirty="0" smtClean="0"/>
              <a:t>RM</a:t>
            </a:r>
            <a:endParaRPr lang="ru-RU" sz="1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Приоритет вызова: на </a:t>
            </a:r>
            <a:r>
              <a:rPr lang="ru-RU" sz="1400" dirty="0">
                <a:solidFill>
                  <a:schemeClr val="tx1"/>
                </a:solidFill>
              </a:rPr>
              <a:t>контакт, потом на </a:t>
            </a:r>
            <a:r>
              <a:rPr lang="ru-RU" sz="1400" dirty="0" err="1">
                <a:solidFill>
                  <a:schemeClr val="tx1"/>
                </a:solidFill>
              </a:rPr>
              <a:t>лид</a:t>
            </a:r>
            <a:r>
              <a:rPr lang="ru-RU" sz="1400" dirty="0">
                <a:solidFill>
                  <a:schemeClr val="tx1"/>
                </a:solidFill>
              </a:rPr>
              <a:t>, потом на компанию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Запись разговора с клиентом будет приложена к делу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Дело можно сразу прокомментировать (добавить отчет)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/>
              <a:t>Новый номер можно тут же добавить в </a:t>
            </a:r>
            <a:r>
              <a:rPr lang="en-US" sz="1400" dirty="0" smtClean="0"/>
              <a:t>CRM</a:t>
            </a:r>
            <a:r>
              <a:rPr lang="ru-RU" sz="1400" dirty="0" smtClean="0"/>
              <a:t> как контакт или </a:t>
            </a:r>
            <a:r>
              <a:rPr lang="ru-RU" sz="1400" dirty="0" err="1" smtClean="0"/>
              <a:t>лид</a:t>
            </a:r>
            <a:r>
              <a:rPr lang="ru-RU" sz="1400" dirty="0" smtClean="0"/>
              <a:t> </a:t>
            </a:r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5"/>
          <a:srcRect l="2692" t="2829" r="2329" b="2682"/>
          <a:stretch/>
        </p:blipFill>
        <p:spPr>
          <a:xfrm>
            <a:off x="4799608" y="1224940"/>
            <a:ext cx="4203352" cy="2424292"/>
          </a:xfrm>
          <a:prstGeom prst="roundRect">
            <a:avLst>
              <a:gd name="adj" fmla="val 1608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22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epositphotos_1036747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74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292" y="2189883"/>
            <a:ext cx="6867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libri"/>
                <a:ea typeface="Calibri"/>
                <a:cs typeface="Calibri"/>
              </a:rPr>
              <a:t>Подключить свою АТС к «Битрикс24»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epositphotos_106715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9" b="886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850678" cy="51435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2780" y="90746"/>
            <a:ext cx="8173468" cy="64465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Подключение внешней АТС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8083" y="1225167"/>
            <a:ext cx="436079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1" dirty="0">
                <a:latin typeface="Calibri"/>
                <a:ea typeface="Calibri"/>
                <a:cs typeface="Calibri"/>
              </a:rPr>
              <a:t>2000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рублей </a:t>
            </a:r>
            <a:r>
              <a:rPr lang="ru-RU" sz="1800" b="1" dirty="0">
                <a:latin typeface="Calibri"/>
                <a:ea typeface="Calibri"/>
                <a:cs typeface="Calibri"/>
              </a:rPr>
              <a:t>/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месяц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 «Битрикс24»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Выгодна для городов и стран, которые еще не охватывает «Битрикс24»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Быстрое подключение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Простые настройки</a:t>
            </a:r>
          </a:p>
          <a:p>
            <a:endParaRPr lang="ru-RU" sz="1800" dirty="0" smtClean="0">
              <a:latin typeface="Calibri"/>
              <a:ea typeface="Calibri"/>
              <a:cs typeface="Calibri"/>
            </a:endParaRPr>
          </a:p>
          <a:p>
            <a:endParaRPr lang="en-US" sz="1800" b="1" dirty="0">
              <a:latin typeface="Calibri"/>
              <a:ea typeface="Calibri"/>
              <a:cs typeface="Calibri"/>
            </a:endParaRPr>
          </a:p>
          <a:p>
            <a:r>
              <a:rPr lang="ru-RU" sz="1600" b="1" dirty="0" smtClean="0">
                <a:latin typeface="Calibri"/>
                <a:ea typeface="Calibri"/>
                <a:cs typeface="Calibri"/>
              </a:rPr>
              <a:t>Все возможности Битрикс24.Виртуальной АТС сохраняются.</a:t>
            </a:r>
            <a:endParaRPr lang="ru-RU" sz="1800" b="1" dirty="0" smtClean="0">
              <a:latin typeface="Calibri"/>
              <a:ea typeface="Calibri"/>
              <a:cs typeface="Calibri"/>
            </a:endParaRPr>
          </a:p>
          <a:p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подключение АТС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>
          <a:xfrm>
            <a:off x="607811" y="0"/>
            <a:ext cx="79283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1757718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" y="981319"/>
            <a:ext cx="4248549" cy="3215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0120" y="851213"/>
            <a:ext cx="475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Каждый компьютер становится телефонным аппаратом.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Все интегрировано с бизнес-процессами компании.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Для сравнения: стоимость подключения телефонной станции для компании на 12 сотрудников: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АТС:  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~63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000 рублей  / за 2 дня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IP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-АТС:  от 5000 до 30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000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рублей  </a:t>
            </a:r>
            <a:r>
              <a:rPr lang="ru-RU" sz="1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/ 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за 2 дня</a:t>
            </a: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облачную АТС:  от 2290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рублей / 1-2 минуты</a:t>
            </a:r>
            <a:endParaRPr lang="en-US" sz="14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450850" indent="-171450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через Битрикс24: 1000 рублей / за 1 минуту</a:t>
            </a:r>
            <a:endParaRPr lang="ru-RU" sz="60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4836" y="90746"/>
            <a:ext cx="8173468" cy="64465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Битрикс24.Телефония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494338" y="4137665"/>
            <a:ext cx="46106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Calibri"/>
                <a:ea typeface="Calibri"/>
                <a:cs typeface="Calibri"/>
              </a:rPr>
              <a:t>В «Битрикс24»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быстрое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подключение</a:t>
            </a:r>
            <a:r>
              <a:rPr lang="ru-RU" sz="1600" dirty="0">
                <a:latin typeface="Calibri"/>
                <a:ea typeface="Calibri"/>
                <a:cs typeface="Calibri"/>
              </a:rPr>
              <a:t> + встроенная интеграция с </a:t>
            </a:r>
            <a:r>
              <a:rPr lang="en-US" sz="1600" dirty="0">
                <a:latin typeface="Calibri"/>
                <a:ea typeface="Calibri"/>
                <a:cs typeface="Calibri"/>
              </a:rPr>
              <a:t>CRM</a:t>
            </a:r>
            <a:r>
              <a:rPr lang="ru-RU" sz="1600" dirty="0">
                <a:latin typeface="Calibri"/>
                <a:ea typeface="Calibri"/>
                <a:cs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82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epositphotos_1707357_orig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>
          <a:xfrm>
            <a:off x="-1" y="0"/>
            <a:ext cx="9159273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0" y="2233485"/>
            <a:ext cx="846976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Обновление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6221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456897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1578304"/>
            <a:ext cx="2901060" cy="999281"/>
          </a:xfrm>
          <a:prstGeom prst="rect">
            <a:avLst/>
          </a:prstGeom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4360734" y="28951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261875" y="615729"/>
            <a:ext cx="480876" cy="479568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564538" y="135077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331094" y="231270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573876" y="325595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246194" y="4003077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394739" y="4320606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5561959" y="3993739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168913" y="3255951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421032" y="2312704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214121" y="1358622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511753" y="617823"/>
            <a:ext cx="485563" cy="485563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 w="28575" cmpd="sng">
            <a:solidFill>
              <a:srgbClr val="245C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2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Calibri"/>
                <a:cs typeface="Calibri"/>
              </a:rPr>
              <a:t>CRM </a:t>
            </a:r>
            <a:r>
              <a:rPr lang="ru-RU" sz="3200" b="1" dirty="0" smtClean="0">
                <a:latin typeface="Calibri"/>
                <a:cs typeface="Calibri"/>
              </a:rPr>
              <a:t>в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3921" y="929312"/>
            <a:ext cx="4490079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Управление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лидами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контактами, компаниями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Ведение сделок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Планирование дел</a:t>
            </a:r>
            <a:r>
              <a:rPr lang="ru-RU" sz="1800" dirty="0">
                <a:latin typeface="Calibri"/>
                <a:ea typeface="Calibri"/>
                <a:cs typeface="Calibri"/>
              </a:rPr>
              <a:t>: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встречи, звонки, письма, задачи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Выставление счетов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прямо из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Каталог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товаров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«1С»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Интеграция с интернет-магазином</a:t>
            </a:r>
            <a:endParaRPr lang="en-US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Отчеты, воронка 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Мобильная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и многое другое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35757" y="1349207"/>
            <a:ext cx="4422515" cy="2393270"/>
            <a:chOff x="135757" y="1349207"/>
            <a:chExt cx="4422515" cy="2393270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757" y="1349207"/>
              <a:ext cx="4422515" cy="2393270"/>
            </a:xfrm>
            <a:prstGeom prst="rect">
              <a:avLst/>
            </a:prstGeom>
          </p:spPr>
        </p:pic>
        <p:grpSp>
          <p:nvGrpSpPr>
            <p:cNvPr id="15" name="Группа 14"/>
            <p:cNvGrpSpPr/>
            <p:nvPr/>
          </p:nvGrpSpPr>
          <p:grpSpPr>
            <a:xfrm>
              <a:off x="935502" y="1709274"/>
              <a:ext cx="2857920" cy="1659401"/>
              <a:chOff x="298265" y="1069387"/>
              <a:chExt cx="3442965" cy="2181348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298265" y="1069387"/>
                <a:ext cx="3442965" cy="2181348"/>
                <a:chOff x="279022" y="327106"/>
                <a:chExt cx="4890165" cy="3098246"/>
              </a:xfrm>
            </p:grpSpPr>
            <p:grpSp>
              <p:nvGrpSpPr>
                <p:cNvPr id="19" name="Группа 18"/>
                <p:cNvGrpSpPr/>
                <p:nvPr/>
              </p:nvGrpSpPr>
              <p:grpSpPr>
                <a:xfrm>
                  <a:off x="279022" y="327106"/>
                  <a:ext cx="4877484" cy="2915091"/>
                  <a:chOff x="0" y="0"/>
                  <a:chExt cx="8606024" cy="5143500"/>
                </a:xfrm>
              </p:grpSpPr>
              <p:pic>
                <p:nvPicPr>
                  <p:cNvPr id="21" name="Изображение 20" descr="Снимок экрана 2013-12-01 в 21.18.13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06024" cy="51435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Изображение 21" descr="Снимок экрана 2013-12-01 в 21.18.29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18219" y="487869"/>
                    <a:ext cx="6917437" cy="3972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Изображение 19" descr="Снимок экрана 2013-12-01 в 21.22.20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2" r="965" b="92291"/>
                <a:stretch/>
              </p:blipFill>
              <p:spPr>
                <a:xfrm>
                  <a:off x="284869" y="3198139"/>
                  <a:ext cx="4884318" cy="227213"/>
                </a:xfrm>
                <a:prstGeom prst="rect">
                  <a:avLst/>
                </a:prstGeom>
              </p:spPr>
            </p:pic>
          </p:grpSp>
          <p:sp>
            <p:nvSpPr>
              <p:cNvPr id="17" name="Прямоугольник 16"/>
              <p:cNvSpPr/>
              <p:nvPr/>
            </p:nvSpPr>
            <p:spPr>
              <a:xfrm>
                <a:off x="3285848" y="3008824"/>
                <a:ext cx="375237" cy="2074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libri"/>
                </a:endParaRPr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3026311" y="1987953"/>
            <a:ext cx="1044116" cy="2088232"/>
            <a:chOff x="3026311" y="1987953"/>
            <a:chExt cx="1044116" cy="208823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026311" y="1987953"/>
              <a:ext cx="1044116" cy="2088232"/>
              <a:chOff x="228600" y="209550"/>
              <a:chExt cx="1967286" cy="3840483"/>
            </a:xfrm>
          </p:grpSpPr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600" y="209550"/>
                <a:ext cx="1967286" cy="3840483"/>
              </a:xfrm>
              <a:prstGeom prst="rect">
                <a:avLst/>
              </a:prstGeom>
            </p:spPr>
          </p:pic>
          <p:pic>
            <p:nvPicPr>
              <p:cNvPr id="13" name="Изображение 12"/>
              <p:cNvPicPr>
                <a:picLocks noChangeAspect="1"/>
              </p:cNvPicPr>
              <p:nvPr/>
            </p:nvPicPr>
            <p:blipFill rotWithShape="1">
              <a:blip r:embed="rId10"/>
              <a:srcRect t="3419" b="15659"/>
              <a:stretch/>
            </p:blipFill>
            <p:spPr>
              <a:xfrm>
                <a:off x="400537" y="1000856"/>
                <a:ext cx="1647093" cy="2369529"/>
              </a:xfrm>
              <a:prstGeom prst="roundRect">
                <a:avLst>
                  <a:gd name="adj" fmla="val 0"/>
                </a:avLst>
              </a:prstGeom>
            </p:spPr>
          </p:pic>
        </p:grpSp>
        <p:pic>
          <p:nvPicPr>
            <p:cNvPr id="2" name="Изображение 1" descr="дела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010" y="2352843"/>
              <a:ext cx="883848" cy="1354666"/>
            </a:xfrm>
            <a:prstGeom prst="rect">
              <a:avLst/>
            </a:prstGeom>
          </p:spPr>
        </p:pic>
      </p:grpSp>
      <p:pic>
        <p:nvPicPr>
          <p:cNvPr id="24" name="Изображение 23" descr="Снимок экрана 2014-05-27 в 11.01.42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7" b="98750" l="1434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6" y="984615"/>
            <a:ext cx="1038709" cy="8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911215" y="1383474"/>
            <a:ext cx="5117327" cy="2657246"/>
            <a:chOff x="4192384" y="979403"/>
            <a:chExt cx="5172910" cy="2686108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2384" y="979403"/>
              <a:ext cx="5172910" cy="2686108"/>
            </a:xfrm>
            <a:prstGeom prst="rect">
              <a:avLst/>
            </a:prstGeom>
          </p:spPr>
        </p:pic>
        <p:pic>
          <p:nvPicPr>
            <p:cNvPr id="11" name="Изображение 10" descr="Снимок экрана 2014-05-27 в 10.40.1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85"/>
            <a:stretch/>
          </p:blipFill>
          <p:spPr>
            <a:xfrm>
              <a:off x="5125886" y="3155156"/>
              <a:ext cx="3331683" cy="180714"/>
            </a:xfrm>
            <a:prstGeom prst="rect">
              <a:avLst/>
            </a:prstGeom>
          </p:spPr>
        </p:pic>
      </p:grp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61188" y="1225510"/>
            <a:ext cx="4228537" cy="3245091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Коммерческое предложение с </a:t>
            </a:r>
            <a:r>
              <a:rPr lang="ru-RU" sz="1600" dirty="0" err="1" smtClean="0"/>
              <a:t>кастомизацией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Борьба с дубликатами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Расширенный </a:t>
            </a:r>
            <a:r>
              <a:rPr lang="ru-RU" sz="1600" dirty="0"/>
              <a:t>импорт </a:t>
            </a:r>
            <a:r>
              <a:rPr lang="ru-RU" sz="1600" dirty="0" smtClean="0"/>
              <a:t>данных</a:t>
            </a:r>
            <a:endParaRPr lang="en-US" sz="1600" dirty="0" smtClean="0"/>
          </a:p>
          <a:p>
            <a:pPr marL="628650" lvl="1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 smtClean="0"/>
              <a:t>Gmail</a:t>
            </a:r>
            <a:endParaRPr lang="en-US" sz="1300" dirty="0"/>
          </a:p>
          <a:p>
            <a:pPr marL="628650" lvl="1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 smtClean="0"/>
              <a:t>Outlook</a:t>
            </a:r>
            <a:endParaRPr lang="en-US" sz="1300" dirty="0"/>
          </a:p>
          <a:p>
            <a:pPr marL="628650" lvl="1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 err="1" smtClean="0"/>
              <a:t>Yandex</a:t>
            </a:r>
            <a:endParaRPr lang="en-US" sz="1300" dirty="0"/>
          </a:p>
          <a:p>
            <a:pPr marL="628650" lvl="1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 err="1" smtClean="0"/>
              <a:t>Mail.ru</a:t>
            </a:r>
            <a:endParaRPr lang="en-US" sz="1300" dirty="0"/>
          </a:p>
          <a:p>
            <a:pPr marL="628650" lvl="1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 smtClean="0"/>
              <a:t>Yahoo</a:t>
            </a:r>
            <a:endParaRPr lang="ru-RU" sz="13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Новая таблица товаров каталога (управление скидками, налогами)</a:t>
            </a:r>
            <a:endParaRPr lang="ru-RU" sz="1600" dirty="0"/>
          </a:p>
        </p:txBody>
      </p:sp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Новые возможности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0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827" y="68384"/>
            <a:ext cx="7886699" cy="736351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ru-RU" sz="2600" b="1" dirty="0" smtClean="0"/>
              <a:t>Новый интерфейс в </a:t>
            </a:r>
            <a:r>
              <a:rPr lang="en-US" sz="2600" b="1" dirty="0"/>
              <a:t>CRM</a:t>
            </a:r>
            <a:endParaRPr lang="ru-RU" sz="2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75005" y="1013227"/>
            <a:ext cx="4499509" cy="3095969"/>
          </a:xfrm>
        </p:spPr>
        <p:txBody>
          <a:bodyPr/>
          <a:lstStyle/>
          <a:p>
            <a:pPr marL="271463" indent="-190500">
              <a:spcBef>
                <a:spcPts val="1200"/>
              </a:spcBef>
              <a:spcAft>
                <a:spcPts val="600"/>
              </a:spcAft>
            </a:pPr>
            <a:r>
              <a:rPr lang="ru-RU" sz="1600" dirty="0" err="1" smtClean="0"/>
              <a:t>Кастомизация</a:t>
            </a:r>
            <a:r>
              <a:rPr lang="ru-RU" sz="1600" dirty="0" smtClean="0"/>
              <a:t> документа под индивидуальные требования компании </a:t>
            </a:r>
          </a:p>
          <a:p>
            <a:pPr marL="271463" indent="-190500">
              <a:spcBef>
                <a:spcPts val="1200"/>
              </a:spcBef>
              <a:spcAft>
                <a:spcPts val="600"/>
              </a:spcAft>
            </a:pPr>
            <a:r>
              <a:rPr lang="ru-RU" sz="1600" dirty="0" smtClean="0"/>
              <a:t>Показ информации, актуальной именно для вашей компании или для конкретного сотрудника</a:t>
            </a:r>
          </a:p>
          <a:p>
            <a:pPr marL="271463" indent="-190500">
              <a:spcBef>
                <a:spcPts val="1200"/>
              </a:spcBef>
              <a:spcAft>
                <a:spcPts val="600"/>
              </a:spcAft>
            </a:pPr>
            <a:r>
              <a:rPr lang="ru-RU" sz="1600" dirty="0" smtClean="0"/>
              <a:t>Настройка любых полей, любого порядка информации в документе или печатной форме</a:t>
            </a:r>
          </a:p>
          <a:p>
            <a:pPr marL="271463" indent="-190500">
              <a:spcBef>
                <a:spcPts val="1200"/>
              </a:spcBef>
              <a:spcAft>
                <a:spcPts val="600"/>
              </a:spcAft>
            </a:pPr>
            <a:r>
              <a:rPr lang="ru-RU" sz="1600" dirty="0" smtClean="0"/>
              <a:t>Удобная группировка информации в рамках документа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39" y="1072512"/>
            <a:ext cx="4086022" cy="2205508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2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0835" y="9006"/>
            <a:ext cx="8501059" cy="710927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Коммерческое предложение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Текст 3"/>
          <p:cNvSpPr>
            <a:spLocks noGrp="1"/>
          </p:cNvSpPr>
          <p:nvPr>
            <p:ph type="body" idx="4294967295"/>
          </p:nvPr>
        </p:nvSpPr>
        <p:spPr>
          <a:xfrm>
            <a:off x="323314" y="1117984"/>
            <a:ext cx="4028081" cy="3076667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Формирование коммерческого предложения для клиентов по нужному вам шаблону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Возможность распечатать, отправить по </a:t>
            </a:r>
            <a:r>
              <a:rPr lang="en-US" sz="1600" dirty="0" smtClean="0"/>
              <a:t>e-mail</a:t>
            </a:r>
            <a:endParaRPr lang="ru-RU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Отслеживание статусов коммерческого предложения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Конвертация </a:t>
            </a:r>
            <a:r>
              <a:rPr lang="ru-RU" sz="1600" dirty="0" err="1" smtClean="0"/>
              <a:t>ком.предложения</a:t>
            </a:r>
            <a:r>
              <a:rPr lang="ru-RU" sz="1600" dirty="0" smtClean="0"/>
              <a:t> в другие документы </a:t>
            </a:r>
            <a:r>
              <a:rPr lang="en-US" sz="1600" dirty="0" smtClean="0"/>
              <a:t>CRM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Это первый </a:t>
            </a:r>
            <a:r>
              <a:rPr lang="ru-RU" sz="1600" dirty="0" err="1" smtClean="0"/>
              <a:t>кастомизируемый</a:t>
            </a:r>
            <a:r>
              <a:rPr lang="ru-RU" sz="1600" dirty="0" smtClean="0"/>
              <a:t> документ в </a:t>
            </a:r>
            <a:r>
              <a:rPr lang="ru-RU" sz="1600" dirty="0"/>
              <a:t> </a:t>
            </a:r>
            <a:r>
              <a:rPr lang="en-US" sz="1600" dirty="0" smtClean="0"/>
              <a:t>CRM</a:t>
            </a:r>
            <a:r>
              <a:rPr lang="ru-RU" sz="1600" dirty="0" smtClean="0"/>
              <a:t>  с новым интерфейсом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44" y="1235789"/>
            <a:ext cx="4459359" cy="2464526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7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skidka-nalog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/>
          <a:stretch/>
        </p:blipFill>
        <p:spPr>
          <a:xfrm>
            <a:off x="0" y="961926"/>
            <a:ext cx="9144000" cy="4112903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Новая таблица товаров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6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оиск и объединение дублей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>
          <a:xfrm>
            <a:off x="4624018" y="971264"/>
            <a:ext cx="4377710" cy="4134880"/>
          </a:xfrm>
          <a:prstGeom prst="rect">
            <a:avLst/>
          </a:prstGeom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3685" y="117939"/>
            <a:ext cx="8501059" cy="554476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" algn="l"/>
            <a:r>
              <a:rPr lang="ru-RU" sz="2600" b="1" dirty="0" smtClean="0">
                <a:latin typeface="Calibri" panose="020F0502020204030204" pitchFamily="34" charset="0"/>
              </a:rPr>
              <a:t>Борьба </a:t>
            </a:r>
            <a:r>
              <a:rPr lang="ru-RU" sz="2600" b="1" dirty="0">
                <a:latin typeface="Calibri" panose="020F0502020204030204" pitchFamily="34" charset="0"/>
              </a:rPr>
              <a:t>с дубликатами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62421" y="1132887"/>
            <a:ext cx="4026325" cy="333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Проверка дубликатов во время создания данных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Поиск дубликатов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по текущим данным: в </a:t>
            </a:r>
            <a:r>
              <a:rPr lang="ru-RU" sz="1600" dirty="0">
                <a:latin typeface="Calibri"/>
                <a:ea typeface="Calibri"/>
                <a:cs typeface="Calibri"/>
              </a:rPr>
              <a:t>компаниях, контактах,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лидах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Поиск дублей выполняется по имени и фамилии, телефону,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e-mail’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у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4 варианта работы с дублями: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Пропустить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Обновить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Дополнить</a:t>
            </a:r>
          </a:p>
          <a:p>
            <a:pPr marL="358775" lvl="1" indent="-1714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Создать новый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4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10" y="1900208"/>
            <a:ext cx="801021" cy="76271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/>
          <a:srcRect l="26755" t="24693" r="26474" b="37722"/>
          <a:stretch/>
        </p:blipFill>
        <p:spPr>
          <a:xfrm>
            <a:off x="1727483" y="1933190"/>
            <a:ext cx="1410001" cy="63736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47" y="2893306"/>
            <a:ext cx="1646208" cy="63686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00" y="3859129"/>
            <a:ext cx="1431011" cy="27189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384" y="2867042"/>
            <a:ext cx="1286595" cy="54172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75301" y="1121632"/>
            <a:ext cx="3602584" cy="56874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И</a:t>
            </a:r>
            <a:r>
              <a:rPr lang="ru-RU" sz="1600" dirty="0" smtClean="0"/>
              <a:t>мпорт контактов с автоматическим распознаванием полей из:</a:t>
            </a:r>
            <a:endParaRPr lang="ru-RU" sz="1300" dirty="0"/>
          </a:p>
        </p:txBody>
      </p:sp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7657" y="33887"/>
            <a:ext cx="8501059" cy="710927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" algn="l"/>
            <a:r>
              <a:rPr lang="ru-RU" sz="2600" b="1" dirty="0">
                <a:latin typeface="Calibri" panose="020F0502020204030204" pitchFamily="34" charset="0"/>
              </a:rPr>
              <a:t>Импорт данных в </a:t>
            </a:r>
            <a:r>
              <a:rPr lang="en-US" sz="2600" b="1" dirty="0" smtClean="0">
                <a:latin typeface="Calibri" panose="020F0502020204030204" pitchFamily="34" charset="0"/>
              </a:rPr>
              <a:t>CRM</a:t>
            </a:r>
            <a:endParaRPr lang="ru-RU" sz="2600" b="1" dirty="0">
              <a:latin typeface="Calibri" panose="020F0502020204030204" pitchFamily="34" charset="0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Снимок экрана 2014-05-27 в 14.17.0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03" y="1139368"/>
            <a:ext cx="4741665" cy="27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0908049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b="11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2257425"/>
            <a:ext cx="8435130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Битрикс24.Почта – ваш почтовый сервер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515" y="1112850"/>
            <a:ext cx="39898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Почта плохо подходит для внутренних коммуникаций, но идеальна для внешних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Объем почты растет, с ним тяжелее справляться внутри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Почтовые ящики компании хотят вынести в «облако»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Сисадмины мечтают избавиться от них :) 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46247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Почта внутри компании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950" y="1079335"/>
            <a:ext cx="4150308" cy="35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149" y="1431393"/>
            <a:ext cx="5749702" cy="22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Что такое «Битрикс24»?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6334" y="1004436"/>
            <a:ext cx="4572000" cy="37538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spcBef>
                <a:spcPts val="10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Это полный </a:t>
            </a:r>
            <a:r>
              <a:rPr lang="ru-RU" sz="1400" dirty="0">
                <a:latin typeface="Calibri"/>
                <a:ea typeface="Calibri"/>
                <a:cs typeface="Calibri"/>
              </a:rPr>
              <a:t>комплект инструментов, необходимых для организации работы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компании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Это </a:t>
            </a:r>
            <a:r>
              <a:rPr lang="ru-RU" sz="1400" dirty="0">
                <a:latin typeface="Calibri"/>
                <a:ea typeface="Calibri"/>
                <a:cs typeface="Calibri"/>
              </a:rPr>
              <a:t>совместное пространство в Интернете, в котором работают все сотрудники компании, не переключаясь между разными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сервисами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Совместная работа не ограничивается рамками офиса - все инструменты доступны на мобильных телефонах и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планшетах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Сотрудники легко осваивают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«Битрикс24»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В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«Битрикс24» </a:t>
            </a:r>
            <a:r>
              <a:rPr lang="ru-RU" sz="1400" dirty="0">
                <a:latin typeface="Calibri"/>
                <a:ea typeface="Calibri"/>
                <a:cs typeface="Calibri"/>
              </a:rPr>
              <a:t>нет скрытых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ограничений </a:t>
            </a:r>
          </a:p>
          <a:p>
            <a:pPr marL="177800">
              <a:lnSpc>
                <a:spcPct val="90000"/>
              </a:lnSpc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число </a:t>
            </a:r>
            <a:r>
              <a:rPr lang="ru-RU" sz="1200" dirty="0">
                <a:latin typeface="Calibri"/>
                <a:ea typeface="Calibri"/>
                <a:cs typeface="Calibri"/>
              </a:rPr>
              <a:t>задач, групп, записей, сообщений и других элементов </a:t>
            </a:r>
            <a:endParaRPr lang="ru-RU" sz="1200" dirty="0" smtClean="0">
              <a:latin typeface="Calibri"/>
              <a:ea typeface="Calibri"/>
              <a:cs typeface="Calibri"/>
            </a:endParaRPr>
          </a:p>
          <a:p>
            <a:pPr marL="177800">
              <a:lnSpc>
                <a:spcPct val="90000"/>
              </a:lnSpc>
            </a:pPr>
            <a:r>
              <a:rPr lang="ru-RU" sz="1200" dirty="0" smtClean="0">
                <a:latin typeface="Calibri"/>
                <a:ea typeface="Calibri"/>
                <a:cs typeface="Calibri"/>
              </a:rPr>
              <a:t>не ограничено; 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200" dirty="0" err="1">
                <a:latin typeface="Calibri"/>
                <a:ea typeface="Calibri"/>
                <a:cs typeface="Calibri"/>
              </a:rPr>
              <a:t>внтури</a:t>
            </a:r>
            <a:r>
              <a:rPr lang="ru-RU" sz="1200" dirty="0">
                <a:latin typeface="Calibri"/>
                <a:ea typeface="Calibri"/>
                <a:cs typeface="Calibri"/>
              </a:rPr>
              <a:t> компании - 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бесплатны</a:t>
            </a:r>
            <a:endParaRPr lang="ru-RU" sz="14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1000"/>
              </a:spcBef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Для 12 сотрудников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«Битрикс24» </a:t>
            </a:r>
            <a:r>
              <a:rPr lang="ru-RU" sz="1400" dirty="0">
                <a:latin typeface="Calibri"/>
                <a:ea typeface="Calibri"/>
                <a:cs typeface="Calibri"/>
              </a:rPr>
              <a:t>доступен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бесплатно, включая CRM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80895" y="987788"/>
            <a:ext cx="3419336" cy="3983981"/>
            <a:chOff x="380895" y="987788"/>
            <a:chExt cx="3419336" cy="3983981"/>
          </a:xfrm>
        </p:grpSpPr>
        <p:pic>
          <p:nvPicPr>
            <p:cNvPr id="4" name="Изображение 3" descr="Снимок экрана 2013-12-01 в 16.48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95" y="2903032"/>
              <a:ext cx="3378807" cy="2067888"/>
            </a:xfrm>
            <a:prstGeom prst="rect">
              <a:avLst/>
            </a:prstGeom>
          </p:spPr>
        </p:pic>
        <p:pic>
          <p:nvPicPr>
            <p:cNvPr id="3" name="Изображение 2" descr="Снимок экрана 2013-12-01 в 16.48.2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6"/>
            <a:stretch/>
          </p:blipFill>
          <p:spPr>
            <a:xfrm>
              <a:off x="384532" y="987788"/>
              <a:ext cx="3375581" cy="1931997"/>
            </a:xfrm>
            <a:prstGeom prst="rect">
              <a:avLst/>
            </a:prstGeom>
          </p:spPr>
        </p:pic>
        <p:pic>
          <p:nvPicPr>
            <p:cNvPr id="11" name="Изображение 10" descr="Снимок экрана 2013-12-01 в 16.56.16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12080" r="1745"/>
            <a:stretch/>
          </p:blipFill>
          <p:spPr>
            <a:xfrm>
              <a:off x="2976347" y="2066922"/>
              <a:ext cx="769911" cy="182685"/>
            </a:xfrm>
            <a:prstGeom prst="rect">
              <a:avLst/>
            </a:prstGeom>
          </p:spPr>
        </p:pic>
        <p:pic>
          <p:nvPicPr>
            <p:cNvPr id="15" name="Изображение 14" descr="Снимок экрана 2014-03-10 в 1.05.2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722" y="2748629"/>
              <a:ext cx="786128" cy="1465712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4-03-10 в 1.01.06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71"/>
            <a:stretch/>
          </p:blipFill>
          <p:spPr>
            <a:xfrm>
              <a:off x="2962275" y="2243455"/>
              <a:ext cx="784225" cy="525885"/>
            </a:xfrm>
            <a:prstGeom prst="rect">
              <a:avLst/>
            </a:prstGeom>
          </p:spPr>
        </p:pic>
        <p:pic>
          <p:nvPicPr>
            <p:cNvPr id="5" name="Изображение 4" descr="Снимок экрана 2013-12-01 в 16.49.29.png"/>
            <p:cNvPicPr>
              <a:picLocks noChangeAspect="1"/>
            </p:cNvPicPr>
            <p:nvPr/>
          </p:nvPicPr>
          <p:blipFill>
            <a:blip r:embed="rId10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8844" y1="88251" x2="58844" y2="88251"/>
                          <a14:foregroundMark x1="8163" y1="86885" x2="8163" y2="86885"/>
                          <a14:foregroundMark x1="26871" y1="87432" x2="26871" y2="87432"/>
                          <a14:foregroundMark x1="34014" y1="87432" x2="34014" y2="87432"/>
                          <a14:foregroundMark x1="47959" y1="87432" x2="47959" y2="87432"/>
                          <a14:foregroundMark x1="51701" y1="87432" x2="51701" y2="87432"/>
                          <a14:foregroundMark x1="68367" y1="87432" x2="68367" y2="87432"/>
                          <a14:foregroundMark x1="71429" y1="4645" x2="71429" y2="4645"/>
                          <a14:foregroundMark x1="50340" y1="95628" x2="50340" y2="95628"/>
                          <a14:foregroundMark x1="54082" y1="93716" x2="54082" y2="93716"/>
                          <a14:foregroundMark x1="57143" y1="95082" x2="57143" y2="95082"/>
                          <a14:foregroundMark x1="66667" y1="95902" x2="66667" y2="95902"/>
                          <a14:foregroundMark x1="78912" y1="96175" x2="78912" y2="96175"/>
                          <a14:foregroundMark x1="75170" y1="94536" x2="75170" y2="94536"/>
                          <a14:foregroundMark x1="80612" y1="93169" x2="80612" y2="93169"/>
                          <a14:foregroundMark x1="84014" y1="93169" x2="84014" y2="93169"/>
                          <a14:foregroundMark x1="86395" y1="93169" x2="86395" y2="93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82" y="3880928"/>
              <a:ext cx="876249" cy="1090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9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7"/>
          <p:cNvSpPr txBox="1">
            <a:spLocks noChangeArrowheads="1"/>
          </p:cNvSpPr>
          <p:nvPr/>
        </p:nvSpPr>
        <p:spPr bwMode="auto">
          <a:xfrm>
            <a:off x="3063675" y="1641872"/>
            <a:ext cx="69232" cy="77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81" tIns="17140" rIns="34281" bIns="17140"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endParaRPr lang="ru-RU" dirty="0">
              <a:ea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2024" y="-47625"/>
            <a:ext cx="9216024" cy="5265539"/>
          </a:xfrm>
          <a:prstGeom prst="rect">
            <a:avLst/>
          </a:prstGeom>
          <a:solidFill>
            <a:srgbClr val="FFC2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8634"/>
          <a:stretch/>
        </p:blipFill>
        <p:spPr>
          <a:xfrm>
            <a:off x="1224064" y="1618923"/>
            <a:ext cx="1690788" cy="1708911"/>
          </a:xfrm>
          <a:prstGeom prst="ellipse">
            <a:avLst/>
          </a:prstGeom>
          <a:ln w="101600" cmpd="sng">
            <a:solidFill>
              <a:srgbClr val="FFFFFF"/>
            </a:solidFill>
          </a:ln>
        </p:spPr>
      </p:pic>
      <p:sp>
        <p:nvSpPr>
          <p:cNvPr id="14340" name="Название 1"/>
          <p:cNvSpPr txBox="1">
            <a:spLocks/>
          </p:cNvSpPr>
          <p:nvPr/>
        </p:nvSpPr>
        <p:spPr bwMode="auto">
          <a:xfrm>
            <a:off x="3248793" y="1653778"/>
            <a:ext cx="832852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1" tIns="17140" rIns="34281" bIns="17140"/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sz="4400" dirty="0">
                <a:latin typeface="Textbook New" charset="0"/>
                <a:ea typeface="Calibri"/>
                <a:cs typeface="Calibri"/>
              </a:rPr>
              <a:t>Антон </a:t>
            </a:r>
            <a:r>
              <a:rPr lang="ru-RU" sz="4400" dirty="0" err="1">
                <a:latin typeface="Textbook New" charset="0"/>
                <a:ea typeface="Calibri"/>
                <a:cs typeface="Calibri"/>
              </a:rPr>
              <a:t>Забанных</a:t>
            </a:r>
            <a:endParaRPr lang="ru-RU" sz="4400" dirty="0">
              <a:latin typeface="Textbook New" charset="0"/>
              <a:ea typeface="Calibri"/>
              <a:cs typeface="Calibri"/>
            </a:endParaRPr>
          </a:p>
        </p:txBody>
      </p:sp>
      <p:sp>
        <p:nvSpPr>
          <p:cNvPr id="14341" name="Название 1"/>
          <p:cNvSpPr txBox="1">
            <a:spLocks/>
          </p:cNvSpPr>
          <p:nvPr/>
        </p:nvSpPr>
        <p:spPr bwMode="auto">
          <a:xfrm>
            <a:off x="3248793" y="2510433"/>
            <a:ext cx="832852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1" tIns="17140" rIns="34281" bIns="17140"/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sz="2700" dirty="0">
                <a:latin typeface="Textbook New Light" charset="0"/>
                <a:ea typeface="Calibri"/>
                <a:cs typeface="Textbook New Light" charset="0"/>
              </a:rPr>
              <a:t>руководитель направления </a:t>
            </a:r>
            <a:br>
              <a:rPr lang="ru-RU" sz="2700" dirty="0">
                <a:latin typeface="Textbook New Light" charset="0"/>
                <a:ea typeface="Calibri"/>
                <a:cs typeface="Textbook New Light" charset="0"/>
              </a:rPr>
            </a:br>
            <a:r>
              <a:rPr lang="ru-RU" sz="2700" dirty="0">
                <a:latin typeface="Textbook New Light" charset="0"/>
                <a:ea typeface="Calibri"/>
                <a:cs typeface="Textbook New Light" charset="0"/>
              </a:rPr>
              <a:t>персональных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6720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/>
          </p:nvPr>
        </p:nvSpPr>
        <p:spPr bwMode="auto">
          <a:xfrm>
            <a:off x="407736" y="269081"/>
            <a:ext cx="8328528" cy="543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81" tIns="17140" rIns="34281" bIns="17140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Textbook New" charset="0"/>
              </a:rPr>
              <a:t>Электронная почта меняется</a:t>
            </a:r>
          </a:p>
        </p:txBody>
      </p:sp>
      <p:pic>
        <p:nvPicPr>
          <p:cNvPr id="15362" name="Изображение 3" descr="график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3" y="398859"/>
            <a:ext cx="91428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график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3" y="398859"/>
            <a:ext cx="91428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Название 1"/>
          <p:cNvSpPr txBox="1">
            <a:spLocks/>
          </p:cNvSpPr>
          <p:nvPr/>
        </p:nvSpPr>
        <p:spPr bwMode="auto">
          <a:xfrm>
            <a:off x="414284" y="4693444"/>
            <a:ext cx="3779742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1" tIns="17140" rIns="34281" bIns="17140"/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lnSpc>
                <a:spcPts val="1949"/>
              </a:lnSpc>
            </a:pPr>
            <a:r>
              <a:rPr lang="ru-RU" sz="10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По данным </a:t>
            </a:r>
            <a:r>
              <a:rPr lang="ru-RU" sz="1000" dirty="0" err="1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Яндекс.Почты</a:t>
            </a:r>
            <a:r>
              <a:rPr lang="ru-RU" sz="10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 на 2014 г.</a:t>
            </a:r>
            <a:endParaRPr lang="ru-RU" sz="1000" dirty="0">
              <a:latin typeface="Textbook New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1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азвание 1"/>
          <p:cNvSpPr>
            <a:spLocks noGrp="1"/>
          </p:cNvSpPr>
          <p:nvPr>
            <p:ph type="title"/>
          </p:nvPr>
        </p:nvSpPr>
        <p:spPr bwMode="auto">
          <a:xfrm>
            <a:off x="407736" y="269081"/>
            <a:ext cx="8328528" cy="10602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81" tIns="17140" rIns="34281" bIns="1714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749"/>
              </a:lnSpc>
            </a:pPr>
            <a:r>
              <a:rPr lang="ru-RU">
                <a:latin typeface="Textbook New" charset="0"/>
              </a:rPr>
              <a:t>Популярность провайдеров почты </a:t>
            </a:r>
            <a:br>
              <a:rPr lang="ru-RU">
                <a:latin typeface="Textbook New" charset="0"/>
              </a:rPr>
            </a:br>
            <a:r>
              <a:rPr lang="ru-RU">
                <a:latin typeface="Textbook New" charset="0"/>
              </a:rPr>
              <a:t>для доменов</a:t>
            </a:r>
          </a:p>
        </p:txBody>
      </p:sp>
      <p:sp>
        <p:nvSpPr>
          <p:cNvPr id="16386" name="Название 1"/>
          <p:cNvSpPr txBox="1">
            <a:spLocks/>
          </p:cNvSpPr>
          <p:nvPr/>
        </p:nvSpPr>
        <p:spPr bwMode="auto">
          <a:xfrm>
            <a:off x="414284" y="4693444"/>
            <a:ext cx="3779742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1" tIns="17140" rIns="34281" bIns="17140"/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lnSpc>
                <a:spcPts val="1949"/>
              </a:lnSpc>
            </a:pPr>
            <a:r>
              <a:rPr lang="ru-RU" sz="10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По данным </a:t>
            </a:r>
            <a:r>
              <a:rPr lang="ru-RU" sz="1000" dirty="0" err="1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Яндекс.Почты</a:t>
            </a:r>
            <a:r>
              <a:rPr lang="ru-RU" sz="10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 на </a:t>
            </a:r>
            <a:r>
              <a:rPr lang="ru-RU" sz="1000" dirty="0" smtClean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май 2014 </a:t>
            </a:r>
            <a:r>
              <a:rPr lang="ru-RU" sz="10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г.</a:t>
            </a:r>
            <a:endParaRPr lang="ru-RU" sz="1000" dirty="0">
              <a:latin typeface="Textbook New" charset="0"/>
              <a:ea typeface="Calibri"/>
              <a:cs typeface="Calibri"/>
            </a:endParaRPr>
          </a:p>
        </p:txBody>
      </p:sp>
      <p:graphicFrame>
        <p:nvGraphicFramePr>
          <p:cNvPr id="16387" name="Диаграмма 1"/>
          <p:cNvGraphicFramePr>
            <a:graphicFrameLocks/>
          </p:cNvGraphicFramePr>
          <p:nvPr/>
        </p:nvGraphicFramePr>
        <p:xfrm>
          <a:off x="1374993" y="1357312"/>
          <a:ext cx="6134492" cy="328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Диаграмма" r:id="rId4" imgW="16354216" imgH="8747037" progId="Excel.Chart.8">
                  <p:embed/>
                </p:oleObj>
              </mc:Choice>
              <mc:Fallback>
                <p:oleObj name="Диаграмма" r:id="rId4" imgW="16354216" imgH="874703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993" y="1357312"/>
                        <a:ext cx="6134492" cy="328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3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13824" r="10011" b="18478"/>
          <a:stretch>
            <a:fillRect/>
          </a:stretch>
        </p:blipFill>
        <p:spPr bwMode="auto">
          <a:xfrm>
            <a:off x="873210" y="1160264"/>
            <a:ext cx="3697600" cy="236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Название 1"/>
          <p:cNvSpPr txBox="1">
            <a:spLocks/>
          </p:cNvSpPr>
          <p:nvPr/>
        </p:nvSpPr>
        <p:spPr bwMode="auto">
          <a:xfrm>
            <a:off x="4532715" y="2309813"/>
            <a:ext cx="930352" cy="61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1" tIns="17140" rIns="34281" bIns="17140"/>
          <a:lstStyle>
            <a:lvl1pPr>
              <a:defRPr kumimoji="1" sz="4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>
              <a:lnSpc>
                <a:spcPts val="3749"/>
              </a:lnSpc>
            </a:pPr>
            <a:r>
              <a:rPr lang="en-US" sz="4600" dirty="0">
                <a:solidFill>
                  <a:srgbClr val="000000"/>
                </a:solidFill>
                <a:latin typeface="Textbook New" charset="0"/>
                <a:ea typeface="Calibri"/>
                <a:cs typeface="Textbook New" charset="0"/>
              </a:rPr>
              <a:t>+</a:t>
            </a:r>
            <a:endParaRPr lang="ru-RU" sz="4600" dirty="0">
              <a:latin typeface="Textbook New" charset="0"/>
              <a:ea typeface="Calibri"/>
              <a:cs typeface="Calibri"/>
            </a:endParaRPr>
          </a:p>
        </p:txBody>
      </p:sp>
      <p:pic>
        <p:nvPicPr>
          <p:cNvPr id="17411" name="Изображение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9" y="1768674"/>
            <a:ext cx="1369636" cy="13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hotogenica_VMP24304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9005"/>
          <a:stretch/>
        </p:blipFill>
        <p:spPr>
          <a:xfrm>
            <a:off x="0" y="0"/>
            <a:ext cx="9144000" cy="5153888"/>
          </a:xfrm>
          <a:prstGeom prst="rect">
            <a:avLst/>
          </a:prstGeom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576" y="2222254"/>
            <a:ext cx="8198551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Calibri"/>
                <a:cs typeface="Calibri"/>
              </a:rPr>
              <a:t>Ваш бесплатный почтовый сервер в Битрикс24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3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"/>
            <a:ext cx="9144000" cy="5143501"/>
            <a:chOff x="0" y="-1"/>
            <a:chExt cx="9144000" cy="5143501"/>
          </a:xfrm>
        </p:grpSpPr>
        <p:pic>
          <p:nvPicPr>
            <p:cNvPr id="2" name="Изображение 1" descr="Снимок экрана 2014-05-27 в 21.40.3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3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5" name="Изображение 4" descr="Подключение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" t="6992" r="5007" b="10778"/>
            <a:stretch/>
          </p:blipFill>
          <p:spPr>
            <a:xfrm>
              <a:off x="1879173" y="1028135"/>
              <a:ext cx="7020301" cy="4115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6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1762" y="245139"/>
            <a:ext cx="3498022" cy="4651514"/>
          </a:xfrm>
        </p:spPr>
        <p:txBody>
          <a:bodyPr/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Бесплатное подключение почтовых ящиков </a:t>
            </a:r>
            <a:r>
              <a:rPr lang="en-US" sz="1400" dirty="0" smtClean="0"/>
              <a:t>@bitrix24</a:t>
            </a:r>
            <a:endParaRPr lang="ru-RU" sz="1400" dirty="0" smtClean="0"/>
          </a:p>
          <a:p>
            <a:pPr marL="285750" indent="-285750">
              <a:buFont typeface="Arial"/>
              <a:buChar char="•"/>
            </a:pPr>
            <a:r>
              <a:rPr lang="ru-RU" sz="1400" dirty="0"/>
              <a:t>Н</a:t>
            </a:r>
            <a:r>
              <a:rPr lang="ru-RU" sz="1400" dirty="0" smtClean="0"/>
              <a:t>еограниченная по объему почтового ящика почта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/>
              <a:t>П</a:t>
            </a:r>
            <a:r>
              <a:rPr lang="ru-RU" sz="1400" dirty="0" smtClean="0"/>
              <a:t>очта проходит антивирусный контроль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Ваша почта защищена от спам сообщений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Быстрый переход к почте без дополнительной авторизации 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Нотификации о новых письмах</a:t>
            </a:r>
          </a:p>
          <a:p>
            <a:endParaRPr lang="ru-RU" sz="1400" dirty="0"/>
          </a:p>
        </p:txBody>
      </p:sp>
      <p:pic>
        <p:nvPicPr>
          <p:cNvPr id="5" name="Изображение 4" descr="Подключение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43" y="952587"/>
            <a:ext cx="4908165" cy="3250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767" y="152870"/>
            <a:ext cx="43110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/>
                <a:ea typeface="Calibri"/>
                <a:cs typeface="Calibri"/>
              </a:rPr>
              <a:t>@bitrix24.</a:t>
            </a:r>
            <a:r>
              <a:rPr lang="en-US" sz="3200" b="1" dirty="0" smtClean="0">
                <a:latin typeface="Calibri"/>
                <a:ea typeface="Calibri"/>
                <a:cs typeface="Calibri"/>
              </a:rPr>
              <a:t>ru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ua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com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de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0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4-05-27 в 23.3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2" y="989942"/>
            <a:ext cx="7247596" cy="4125023"/>
          </a:xfrm>
          <a:prstGeom prst="rect">
            <a:avLst/>
          </a:prstGeom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4105" y="96835"/>
            <a:ext cx="42661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alibri"/>
                <a:ea typeface="Calibri"/>
                <a:cs typeface="Calibri"/>
              </a:rPr>
              <a:t>Свой домен</a:t>
            </a:r>
            <a:r>
              <a:rPr lang="en-US" sz="32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3200" b="1" dirty="0" smtClean="0">
                <a:latin typeface="Calibri"/>
                <a:ea typeface="Calibri"/>
                <a:cs typeface="Calibri"/>
              </a:rPr>
              <a:t>для почты</a:t>
            </a:r>
            <a:endParaRPr lang="ru-RU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8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15" y="1111627"/>
            <a:ext cx="3824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Бесплатно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Неограниченное число почтовых ящиков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@bitrix24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Почта со своим доменом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Управление ящиками сотрудников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Быстрый доступ к почте из «Битрикс24»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Уведомления о новых письмах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Неограниченный объем места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Антивирус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err="1" smtClean="0">
                <a:latin typeface="Calibri"/>
                <a:ea typeface="Calibri"/>
                <a:cs typeface="Calibri"/>
              </a:rPr>
              <a:t>Антиспам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90330" y="22678"/>
            <a:ext cx="5963982" cy="766354"/>
          </a:xfrm>
        </p:spPr>
        <p:txBody>
          <a:bodyPr/>
          <a:lstStyle/>
          <a:p>
            <a:r>
              <a:rPr lang="ru-RU" sz="2600" b="1" dirty="0" smtClean="0"/>
              <a:t>Битрикс24.Почта</a:t>
            </a:r>
            <a:endParaRPr lang="ru-RU" sz="2600" b="1" dirty="0"/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8847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952" y="1149205"/>
            <a:ext cx="4871706" cy="31469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80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epositphotos_8766660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122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2362" y="2157725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Управление задачами и проектами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8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51918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68080" y="83813"/>
            <a:ext cx="702245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Calibri"/>
                <a:cs typeface="Calibri"/>
              </a:rPr>
              <a:t>Сервис запущен 12 апреля 2012 года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129376"/>
            <a:ext cx="5000137" cy="3474791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311" y="1308648"/>
            <a:ext cx="4799394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Зарегистрировано компаний: </a:t>
            </a: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188 000+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 </a:t>
            </a:r>
            <a:endParaRPr lang="ru-RU" sz="1600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Активных компаний:  </a:t>
            </a: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32 000+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3000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сотрудников 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в максимальной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компании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55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- среднее число активных пользователей в компании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Предоставлено для Битрикс24.Диск: </a:t>
            </a: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156 Тб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12 000 </a:t>
            </a: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000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программных 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страниц в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день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1735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интернет</a:t>
            </a:r>
            <a:r>
              <a:rPr lang="ru-RU" sz="16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-магазинов 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подключено к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99,98%</a:t>
            </a:r>
            <a:r>
              <a:rPr lang="ru-RU" sz="1600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доступность сервиса за 2014 г.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 </a:t>
            </a:r>
            <a:endParaRPr lang="ru-RU" sz="1600" b="1" dirty="0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8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8847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Задачи и проекты в «Битрикс24»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7754" y="1210244"/>
            <a:ext cx="388831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Совместная работа над задачами и проектами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Диаграмма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Ганта</a:t>
            </a:r>
            <a:endParaRPr lang="en-US" sz="14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Делегирование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Счетчики просроченных задач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Распределение ролей: ответственный, руководитель, соисполнитель, наблюдатель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Чек-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лист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Напоминания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Шаблоны для быстрого создания задач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Отчеты об эффективности и многое другое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68" y="1301207"/>
            <a:ext cx="4597654" cy="2847745"/>
          </a:xfrm>
          <a:prstGeom prst="roundRect">
            <a:avLst>
              <a:gd name="adj" fmla="val 1370"/>
            </a:avLst>
          </a:prstGeom>
          <a:ln>
            <a:solidFill>
              <a:srgbClr val="D9D9D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571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18" y="1412951"/>
            <a:ext cx="4357482" cy="23061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8847" y="137780"/>
            <a:ext cx="6474935" cy="660435"/>
          </a:xfrm>
        </p:spPr>
        <p:txBody>
          <a:bodyPr/>
          <a:lstStyle/>
          <a:p>
            <a:r>
              <a:rPr lang="ru-RU" sz="2600" b="1" dirty="0"/>
              <a:t>Н</a:t>
            </a:r>
            <a:r>
              <a:rPr lang="ru-RU" sz="2600" b="1" dirty="0" smtClean="0"/>
              <a:t>астройка списка задач</a:t>
            </a:r>
            <a:br>
              <a:rPr lang="ru-RU" sz="2600" b="1" dirty="0" smtClean="0"/>
            </a:br>
            <a:r>
              <a:rPr lang="ru-RU" sz="2600" b="1" dirty="0" smtClean="0"/>
              <a:t>и групповые действия</a:t>
            </a:r>
            <a:endParaRPr lang="ru-RU" sz="2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0812" y="1232525"/>
            <a:ext cx="436575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Настройка списка задач с выбором нужных колонок и данных, настройка ширины</a:t>
            </a:r>
            <a:endParaRPr lang="en-US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Действия </a:t>
            </a:r>
            <a:r>
              <a:rPr lang="ru-RU" sz="1600" dirty="0">
                <a:latin typeface="Calibri"/>
                <a:ea typeface="Calibri"/>
                <a:cs typeface="Calibri"/>
              </a:rPr>
              <a:t>с группой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задач:  смена ответственного (например, если </a:t>
            </a:r>
            <a:r>
              <a:rPr lang="ru-RU" sz="1600" dirty="0">
                <a:latin typeface="Calibri"/>
                <a:ea typeface="Calibri"/>
                <a:cs typeface="Calibri"/>
              </a:rPr>
              <a:t>сотрудник ушел в отпуск или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уволился), перенос крайнего срока и т.д.</a:t>
            </a:r>
            <a:endParaRPr lang="en-US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Все </a:t>
            </a:r>
            <a:r>
              <a:rPr lang="ru-RU" sz="1600" dirty="0">
                <a:latin typeface="Calibri"/>
                <a:ea typeface="Calibri"/>
                <a:cs typeface="Calibri"/>
              </a:rPr>
              <a:t>изменения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сохраняются персонально, </a:t>
            </a:r>
            <a:r>
              <a:rPr lang="ru-RU" sz="1600" dirty="0">
                <a:latin typeface="Calibri"/>
                <a:ea typeface="Calibri"/>
                <a:cs typeface="Calibri"/>
              </a:rPr>
              <a:t>каждый сотрудник может настроить свой список 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6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8547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862667"/>
            <a:ext cx="9144000" cy="143933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latin typeface="Calibri"/>
                <a:cs typeface="Calibri"/>
              </a:rPr>
              <a:t>И еще в новой версии «Битрикс24»:</a:t>
            </a:r>
            <a:endParaRPr lang="en-US" sz="3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1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922" y="1247208"/>
            <a:ext cx="37383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Мобильное приложение для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экстранет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-пользователей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Визуальная маркировка внешних пользователей (из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экстранета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Новая форма приглашения пользователей в Битрикс24 (с созданием ящика и добавлением в группы) </a:t>
            </a: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Еще в новом «Битрикс24»</a:t>
            </a:r>
            <a:endParaRPr lang="en-US" sz="2400" b="1" dirty="0">
              <a:latin typeface="Calibri"/>
              <a:cs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195422" y="1235914"/>
            <a:ext cx="4758708" cy="2675924"/>
            <a:chOff x="0" y="-1"/>
            <a:chExt cx="9146903" cy="5143501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5"/>
            <a:srcRect r="12606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5"/>
            <a:srcRect l="86495"/>
            <a:stretch/>
          </p:blipFill>
          <p:spPr>
            <a:xfrm>
              <a:off x="7733848" y="-1"/>
              <a:ext cx="1413055" cy="5143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2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0106485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49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1678844"/>
            <a:ext cx="9167140" cy="1708845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76147" y="2152353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Приложения24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4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Каталог приложений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556" y="4230407"/>
            <a:ext cx="1967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Calibri"/>
                <a:ea typeface="Calibri"/>
                <a:cs typeface="Calibri"/>
              </a:rPr>
              <a:t>bitrix24.ru/apps/</a:t>
            </a:r>
            <a:endParaRPr lang="ru-RU" sz="2000" u="sng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9417" y="1250848"/>
            <a:ext cx="398177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Бесплатные и платные веб-приложения </a:t>
            </a:r>
            <a:r>
              <a:rPr lang="ru-RU" sz="1600" dirty="0">
                <a:latin typeface="Calibri"/>
                <a:ea typeface="Calibri"/>
                <a:cs typeface="Calibri"/>
              </a:rPr>
              <a:t>для расширения функционала «Битрикс24»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Веб-приложения разработаны партнерами «1С-Битрикс»</a:t>
            </a:r>
            <a:endParaRPr lang="en-US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Открытый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API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(</a:t>
            </a:r>
            <a:r>
              <a:rPr lang="en-US" sz="1600" dirty="0">
                <a:latin typeface="Calibri"/>
                <a:ea typeface="Calibri"/>
                <a:cs typeface="Calibri"/>
              </a:rPr>
              <a:t>Rest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API)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Документация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5471" y="4357179"/>
            <a:ext cx="3330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Calibri"/>
                <a:ea typeface="Calibri"/>
                <a:cs typeface="Calibri"/>
                <a:hlinkClick r:id="rId4"/>
              </a:rPr>
              <a:t>Для разработчиков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 descr="Снимок экрана 2014-05-28 в 1.49.3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/>
          <a:stretch/>
        </p:blipFill>
        <p:spPr>
          <a:xfrm>
            <a:off x="324652" y="1336903"/>
            <a:ext cx="4681821" cy="20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Лидеры «Приложений24»</a:t>
            </a:r>
            <a:endParaRPr lang="en-US" sz="2400" b="1" dirty="0">
              <a:latin typeface="Calibri"/>
              <a:cs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1224" y="1131590"/>
            <a:ext cx="8221553" cy="3982603"/>
            <a:chOff x="461224" y="1131590"/>
            <a:chExt cx="8221553" cy="3982603"/>
          </a:xfrm>
        </p:grpSpPr>
        <p:pic>
          <p:nvPicPr>
            <p:cNvPr id="2" name="Изображение 1" descr="Снимок экрана 2014-05-28 в 1.38.48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" b="1"/>
            <a:stretch/>
          </p:blipFill>
          <p:spPr>
            <a:xfrm>
              <a:off x="461224" y="1131590"/>
              <a:ext cx="8221553" cy="3982603"/>
            </a:xfrm>
            <a:prstGeom prst="rect">
              <a:avLst/>
            </a:prstGeom>
          </p:spPr>
        </p:pic>
        <p:pic>
          <p:nvPicPr>
            <p:cNvPr id="8" name="Изображение 7" descr="Снимок экрана 2014-05-28 в 1.40.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56" y="4002914"/>
              <a:ext cx="2043487" cy="805462"/>
            </a:xfrm>
            <a:prstGeom prst="rect">
              <a:avLst/>
            </a:prstGeom>
          </p:spPr>
        </p:pic>
        <p:pic>
          <p:nvPicPr>
            <p:cNvPr id="9" name="Изображение 8" descr="Снимок экрана 2014-05-28 в 1.40.0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198" y="2892286"/>
              <a:ext cx="2311974" cy="932248"/>
            </a:xfrm>
            <a:prstGeom prst="rect">
              <a:avLst/>
            </a:prstGeom>
          </p:spPr>
        </p:pic>
        <p:pic>
          <p:nvPicPr>
            <p:cNvPr id="11" name="Изображение 10" descr="Снимок экрана 2014-05-28 в 1.40.2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11" y="2968437"/>
              <a:ext cx="2408927" cy="820378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4-05-28 в 1.44.1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312" y="2991897"/>
              <a:ext cx="2573206" cy="843558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4-05-28 в 1.43.4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7" y="3999232"/>
              <a:ext cx="1672938" cy="730138"/>
            </a:xfrm>
            <a:prstGeom prst="rect">
              <a:avLst/>
            </a:prstGeom>
          </p:spPr>
        </p:pic>
        <p:pic>
          <p:nvPicPr>
            <p:cNvPr id="14" name="Изображение 13" descr="Снимок экрана 2014-05-28 в 1.44.09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927" y="2045304"/>
              <a:ext cx="2615739" cy="765582"/>
            </a:xfrm>
            <a:prstGeom prst="rect">
              <a:avLst/>
            </a:prstGeom>
          </p:spPr>
        </p:pic>
        <p:pic>
          <p:nvPicPr>
            <p:cNvPr id="15" name="Изображение 14" descr="Снимок экрана 2014-05-28 в 1.43.4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87" y="3940600"/>
              <a:ext cx="2041551" cy="708872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7541845" y="4034692"/>
              <a:ext cx="625231" cy="547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2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67" y="1041705"/>
            <a:ext cx="6491867" cy="410179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83" y="224432"/>
            <a:ext cx="2039665" cy="5125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0174" y="238112"/>
            <a:ext cx="2630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/>
                <a:ea typeface="Calibri"/>
                <a:cs typeface="Calibri"/>
              </a:rPr>
              <a:t> 2280 рублей / месяц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6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70" y="1472432"/>
            <a:ext cx="7801671" cy="3671068"/>
          </a:xfrm>
          <a:prstGeom prst="rect">
            <a:avLst/>
          </a:prstGeom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1С:Документооборот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5" y="884415"/>
            <a:ext cx="746707" cy="7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И другие приложения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7" name="Изображение 6" descr="Снимок экрана 2014-03-11 в 16.51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6" y="1154491"/>
            <a:ext cx="4378254" cy="265533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530490" y="1125629"/>
            <a:ext cx="4403465" cy="2655330"/>
            <a:chOff x="4530490" y="1125629"/>
            <a:chExt cx="4403465" cy="2655330"/>
          </a:xfrm>
        </p:grpSpPr>
        <p:pic>
          <p:nvPicPr>
            <p:cNvPr id="8" name="Изображение 7" descr="Снимок экрана 2014-03-11 в 16.51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490" y="1125629"/>
              <a:ext cx="4403465" cy="2655330"/>
            </a:xfrm>
            <a:prstGeom prst="rect">
              <a:avLst/>
            </a:prstGeom>
          </p:spPr>
        </p:pic>
        <p:pic>
          <p:nvPicPr>
            <p:cNvPr id="9" name="Изображение 8" descr="Снимок экрана 2014-03-11 в 16.52.1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676" y="3072581"/>
              <a:ext cx="1290383" cy="626075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4-03-11 в 16.52.1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988" y="1723477"/>
              <a:ext cx="1352514" cy="588741"/>
            </a:xfrm>
            <a:prstGeom prst="rect">
              <a:avLst/>
            </a:prstGeom>
          </p:spPr>
        </p:pic>
        <p:pic>
          <p:nvPicPr>
            <p:cNvPr id="11" name="Изображение 10" descr="Снимок экрана 2014-03-11 в 16.52.37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1"/>
            <a:stretch/>
          </p:blipFill>
          <p:spPr>
            <a:xfrm>
              <a:off x="5996818" y="1125629"/>
              <a:ext cx="1291718" cy="632376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350556" y="4230407"/>
            <a:ext cx="1967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Calibri"/>
                <a:cs typeface="Calibri"/>
              </a:rPr>
              <a:t>bitrix24.ru/apps/</a:t>
            </a:r>
            <a:endParaRPr lang="ru-RU" sz="2000" u="sng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7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Изображение 68" descr="Снимок экрана 2014-05-23 в 16.16.5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08" y="0"/>
            <a:ext cx="979038" cy="660133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73510" y="2596268"/>
            <a:ext cx="83946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ot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2776682" y="2551971"/>
            <a:ext cx="93390" cy="933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299682" y="2551971"/>
            <a:ext cx="93390" cy="933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514233" y="2551971"/>
            <a:ext cx="93390" cy="93390"/>
          </a:xfrm>
          <a:prstGeom prst="ellipse">
            <a:avLst/>
          </a:prstGeom>
          <a:solidFill>
            <a:srgbClr val="D100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00196" y="2551971"/>
            <a:ext cx="93390" cy="933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29846" y="2551971"/>
            <a:ext cx="93390" cy="933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43" y="2720281"/>
            <a:ext cx="55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2012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750" y="2720281"/>
            <a:ext cx="55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2013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7820" y="2720281"/>
            <a:ext cx="55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D1005E"/>
                </a:solidFill>
                <a:latin typeface="Helvetica CY"/>
                <a:ea typeface="Calibri"/>
                <a:cs typeface="Helvetica CY"/>
              </a:rPr>
              <a:t>2014</a:t>
            </a:r>
            <a:endParaRPr lang="ru-RU" sz="1600" b="1" dirty="0">
              <a:solidFill>
                <a:srgbClr val="D1005E"/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97584" y="2261921"/>
            <a:ext cx="7638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25 сентября</a:t>
            </a:r>
            <a:endParaRPr lang="ru-RU" sz="900" b="1" dirty="0">
              <a:solidFill>
                <a:schemeClr val="accent5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20620" y="2649271"/>
            <a:ext cx="6558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3 декабря</a:t>
            </a:r>
            <a:endParaRPr lang="ru-RU" sz="900" b="1" dirty="0">
              <a:solidFill>
                <a:schemeClr val="accent5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70332" y="3167796"/>
            <a:ext cx="1803957" cy="1677382"/>
          </a:xfrm>
          <a:prstGeom prst="rect">
            <a:avLst/>
          </a:prstGeom>
          <a:ln w="12700" cap="rnd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Редактирование и создание документов онлайн – </a:t>
            </a: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GoogleDocs</a:t>
            </a: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, MS </a:t>
            </a: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WebApps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Групповые </a:t>
            </a: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видеозвонки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Маркетплейс24</a:t>
            </a: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Пульс и </a:t>
            </a: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инфографика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Новая «живая лента» в реальном времени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Управление задачами и проектами: счетчики и роли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Интеграция с почтой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90145" y="692939"/>
            <a:ext cx="1718160" cy="1146468"/>
          </a:xfrm>
          <a:prstGeom prst="rect">
            <a:avLst/>
          </a:prstGeom>
          <a:ln w="12700" cap="rnd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b="0" dirty="0" smtClean="0">
                <a:latin typeface="Calibri"/>
                <a:ea typeface="Calibri"/>
                <a:cs typeface="Calibri"/>
              </a:rPr>
              <a:t>Управление счетами в </a:t>
            </a:r>
            <a:r>
              <a:rPr lang="en-US" sz="800" b="0" dirty="0" smtClean="0">
                <a:latin typeface="Calibri"/>
                <a:ea typeface="Calibri"/>
                <a:cs typeface="Calibri"/>
              </a:rPr>
              <a:t>CRM</a:t>
            </a:r>
            <a:endParaRPr lang="ru-RU" sz="800" b="0" dirty="0"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b="0" dirty="0" smtClean="0">
                <a:latin typeface="Calibri"/>
                <a:ea typeface="Calibri"/>
                <a:cs typeface="Calibri"/>
              </a:rPr>
              <a:t>Мобильная CRM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 err="1">
                <a:latin typeface="Calibri"/>
                <a:ea typeface="Calibri"/>
                <a:cs typeface="Calibri"/>
              </a:rPr>
              <a:t>Видеозвонки</a:t>
            </a:r>
            <a:endParaRPr lang="ru-RU" sz="800" b="0" dirty="0"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b="0" dirty="0" smtClean="0">
                <a:latin typeface="Calibri"/>
                <a:ea typeface="Calibri"/>
                <a:cs typeface="Calibri"/>
              </a:rPr>
              <a:t>Универсальные списки</a:t>
            </a:r>
            <a:endParaRPr lang="en-US" sz="800" b="0" dirty="0" smtClean="0"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b="0" dirty="0" smtClean="0">
                <a:latin typeface="Calibri"/>
                <a:ea typeface="Calibri"/>
                <a:cs typeface="Calibri"/>
              </a:rPr>
              <a:t>«Битрикс24.Диск» для </a:t>
            </a:r>
            <a:r>
              <a:rPr lang="en-US" sz="800" b="0" dirty="0" err="1" smtClean="0">
                <a:latin typeface="Calibri"/>
                <a:ea typeface="Calibri"/>
                <a:cs typeface="Calibri"/>
              </a:rPr>
              <a:t>MacOS</a:t>
            </a:r>
            <a:r>
              <a:rPr lang="ru-RU" sz="800" b="0" dirty="0" smtClean="0">
                <a:latin typeface="Calibri"/>
                <a:ea typeface="Calibri"/>
                <a:cs typeface="Calibri"/>
              </a:rPr>
              <a:t> </a:t>
            </a:r>
            <a:endParaRPr lang="ru-RU" sz="800" b="0" dirty="0"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b="0" dirty="0">
                <a:latin typeface="Calibri"/>
                <a:ea typeface="Calibri"/>
                <a:cs typeface="Calibri"/>
              </a:rPr>
              <a:t>Открытый </a:t>
            </a:r>
            <a:r>
              <a:rPr lang="ru-RU" sz="800" b="0" dirty="0" smtClean="0">
                <a:latin typeface="Calibri"/>
                <a:ea typeface="Calibri"/>
                <a:cs typeface="Calibri"/>
              </a:rPr>
              <a:t>API</a:t>
            </a:r>
            <a:r>
              <a:rPr lang="en-US" sz="800" b="0" dirty="0" smtClean="0">
                <a:latin typeface="Calibri"/>
                <a:ea typeface="Calibri"/>
                <a:cs typeface="Calibri"/>
              </a:rPr>
              <a:t>,</a:t>
            </a:r>
            <a:r>
              <a:rPr lang="ru-RU" sz="8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800" b="0" dirty="0">
                <a:latin typeface="Calibri"/>
                <a:ea typeface="Calibri"/>
                <a:cs typeface="Calibri"/>
              </a:rPr>
              <a:t>o</a:t>
            </a:r>
            <a:r>
              <a:rPr lang="ru-RU" sz="800" b="0" dirty="0" err="1" smtClean="0">
                <a:latin typeface="Calibri"/>
                <a:ea typeface="Calibri"/>
                <a:cs typeface="Calibri"/>
              </a:rPr>
              <a:t>Auth</a:t>
            </a:r>
            <a:r>
              <a:rPr lang="ru-RU" sz="800" b="0" dirty="0" smtClean="0">
                <a:latin typeface="Calibri"/>
                <a:ea typeface="Calibri"/>
                <a:cs typeface="Calibri"/>
              </a:rPr>
              <a:t> 2.0</a:t>
            </a:r>
            <a:r>
              <a:rPr lang="en-US" sz="800" b="0" dirty="0" smtClean="0">
                <a:latin typeface="Calibri"/>
                <a:ea typeface="Calibri"/>
                <a:cs typeface="Calibri"/>
              </a:rPr>
              <a:t>, </a:t>
            </a:r>
            <a:r>
              <a:rPr lang="ru-RU" sz="800" b="0" dirty="0" err="1" smtClean="0">
                <a:latin typeface="Calibri"/>
                <a:ea typeface="Calibri"/>
                <a:cs typeface="Calibri"/>
              </a:rPr>
              <a:t>Маркетплейс</a:t>
            </a:r>
            <a:endParaRPr lang="ru-RU" sz="8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207051" y="3166106"/>
            <a:ext cx="1755505" cy="1308050"/>
          </a:xfrm>
          <a:prstGeom prst="rect">
            <a:avLst/>
          </a:prstGeom>
          <a:ln w="12700" cap="rnd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Битрикс24.Диск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Мобильное приложение для планшетов на </a:t>
            </a: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iOS</a:t>
            </a: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и </a:t>
            </a: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Android</a:t>
            </a: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Повышение производительности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Рестайл</a:t>
            </a: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интерфейса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Обновление Задач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Развитие CRM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Групповой чат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514000" y="723762"/>
            <a:ext cx="1663874" cy="1107996"/>
          </a:xfrm>
          <a:prstGeom prst="rect">
            <a:avLst/>
          </a:prstGeom>
          <a:ln w="12700" cap="rnd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Встроенная IP-телефония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«Живая лента» в CRM 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Битрикс24.Диск для совместной работы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Ресурсный учет в Задачах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Скорость работы мобильного приложения и офлайн-режим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261453" y="2261921"/>
            <a:ext cx="6009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solidFill>
                  <a:srgbClr val="D1005E"/>
                </a:solidFill>
                <a:latin typeface="Helvetica CY"/>
                <a:ea typeface="Calibri"/>
                <a:cs typeface="Helvetica CY"/>
              </a:rPr>
              <a:t>13</a:t>
            </a:r>
            <a:r>
              <a:rPr lang="ru-RU" sz="900" b="1" dirty="0" smtClean="0">
                <a:solidFill>
                  <a:srgbClr val="D1005E"/>
                </a:solidFill>
                <a:latin typeface="Helvetica CY"/>
                <a:ea typeface="Calibri"/>
                <a:cs typeface="Helvetica CY"/>
              </a:rPr>
              <a:t> марта</a:t>
            </a:r>
            <a:endParaRPr lang="ru-RU" sz="900" b="1" dirty="0">
              <a:solidFill>
                <a:srgbClr val="D1005E"/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325786" y="2261921"/>
            <a:ext cx="4951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D1005E"/>
                </a:solidFill>
                <a:latin typeface="Helvetica CY"/>
                <a:ea typeface="Calibri"/>
                <a:cs typeface="Helvetica CY"/>
              </a:rPr>
              <a:t>28 мая</a:t>
            </a:r>
            <a:endParaRPr lang="ru-RU" sz="900" b="1" dirty="0">
              <a:solidFill>
                <a:srgbClr val="D1005E"/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8855" y="2261921"/>
            <a:ext cx="6552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12 апреля</a:t>
            </a:r>
            <a:endParaRPr lang="ru-RU" sz="900" b="1" dirty="0">
              <a:solidFill>
                <a:schemeClr val="accent6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677234" y="3167847"/>
            <a:ext cx="2136027" cy="1800493"/>
          </a:xfrm>
          <a:prstGeom prst="rect">
            <a:avLst/>
          </a:prstGeom>
          <a:ln w="12700" cap="rnd" cmpd="sng">
            <a:solidFill>
              <a:srgbClr val="D1005E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Новый интерфейс десктоп-приложения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Плавающее окно </a:t>
            </a:r>
            <a:r>
              <a:rPr lang="ru-RU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видеозвонка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Новые контекстные меню для управления файлами в «Битрикс24.Диск» 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Продажа телефонии и привязка своего номера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: права для компаний и проверка дубликатов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Повышение стабильности работы мобильного приложения</a:t>
            </a:r>
          </a:p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Значительные инфраструктурные изменения</a:t>
            </a:r>
          </a:p>
        </p:txBody>
      </p:sp>
      <p:sp>
        <p:nvSpPr>
          <p:cNvPr id="49" name="Овал 48"/>
          <p:cNvSpPr/>
          <p:nvPr/>
        </p:nvSpPr>
        <p:spPr>
          <a:xfrm>
            <a:off x="1131883" y="2548796"/>
            <a:ext cx="93390" cy="93390"/>
          </a:xfrm>
          <a:prstGeom prst="ellipse">
            <a:avLst/>
          </a:prstGeom>
          <a:solidFill>
            <a:srgbClr val="5482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1564" y="2261921"/>
            <a:ext cx="7638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27 сентября</a:t>
            </a:r>
          </a:p>
        </p:txBody>
      </p:sp>
      <p:sp>
        <p:nvSpPr>
          <p:cNvPr id="51" name="Овал 50"/>
          <p:cNvSpPr/>
          <p:nvPr/>
        </p:nvSpPr>
        <p:spPr>
          <a:xfrm>
            <a:off x="1474783" y="2545621"/>
            <a:ext cx="93390" cy="93390"/>
          </a:xfrm>
          <a:prstGeom prst="ellipse">
            <a:avLst/>
          </a:prstGeom>
          <a:solidFill>
            <a:srgbClr val="5482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201482" y="2649271"/>
            <a:ext cx="6616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28 ноября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53695" y="2261921"/>
            <a:ext cx="5482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6 марта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615555" y="2649271"/>
            <a:ext cx="6552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latin typeface="Helvetica CY"/>
                <a:ea typeface="Calibri"/>
                <a:cs typeface="Helvetica CY"/>
              </a:rPr>
              <a:t>23 апреля</a:t>
            </a:r>
            <a:endParaRPr lang="ru-RU" sz="900" b="1" dirty="0">
              <a:solidFill>
                <a:schemeClr val="accent5">
                  <a:lumMod val="75000"/>
                </a:schemeClr>
              </a:solidFill>
              <a:latin typeface="Helvetica CY"/>
              <a:ea typeface="Calibri"/>
              <a:cs typeface="Helvetica CY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237930" y="2497463"/>
            <a:ext cx="191603" cy="191603"/>
          </a:xfrm>
          <a:prstGeom prst="ellipse">
            <a:avLst/>
          </a:prstGeom>
          <a:solidFill>
            <a:srgbClr val="5482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8722768" y="2499296"/>
            <a:ext cx="204127" cy="204127"/>
          </a:xfrm>
          <a:prstGeom prst="ellipse">
            <a:avLst/>
          </a:prstGeom>
          <a:solidFill>
            <a:srgbClr val="D100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25396" y="724097"/>
            <a:ext cx="1794745" cy="1082348"/>
          </a:xfrm>
          <a:prstGeom prst="rect">
            <a:avLst/>
          </a:prstGeom>
          <a:ln w="12700" cap="rnd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>
                <a:latin typeface="Calibri"/>
                <a:ea typeface="Calibri"/>
                <a:cs typeface="Calibri"/>
              </a:rPr>
              <a:t>Д</a:t>
            </a:r>
            <a:r>
              <a:rPr lang="ru-RU" sz="800" dirty="0" smtClean="0">
                <a:latin typeface="Calibri"/>
                <a:ea typeface="Calibri"/>
                <a:cs typeface="Calibri"/>
              </a:rPr>
              <a:t>есктопное приложение для </a:t>
            </a:r>
            <a:r>
              <a:rPr lang="ru-RU" sz="800" dirty="0" err="1" smtClean="0">
                <a:latin typeface="Calibri"/>
                <a:ea typeface="Calibri"/>
                <a:cs typeface="Calibri"/>
              </a:rPr>
              <a:t>Windows</a:t>
            </a:r>
            <a:r>
              <a:rPr lang="ru-RU" sz="800" dirty="0" smtClean="0">
                <a:latin typeface="Calibri"/>
                <a:ea typeface="Calibri"/>
                <a:cs typeface="Calibri"/>
              </a:rPr>
              <a:t> и </a:t>
            </a:r>
            <a:r>
              <a:rPr lang="ru-RU" sz="800" dirty="0" err="1" smtClean="0">
                <a:latin typeface="Calibri"/>
                <a:ea typeface="Calibri"/>
                <a:cs typeface="Calibri"/>
              </a:rPr>
              <a:t>Mac</a:t>
            </a:r>
            <a:r>
              <a:rPr lang="ru-RU" sz="800" dirty="0" smtClean="0">
                <a:latin typeface="Calibri"/>
                <a:ea typeface="Calibri"/>
                <a:cs typeface="Calibri"/>
              </a:rPr>
              <a:t> OS </a:t>
            </a:r>
            <a:r>
              <a:rPr lang="ru-RU" sz="800" dirty="0" err="1" smtClean="0">
                <a:latin typeface="Calibri"/>
                <a:ea typeface="Calibri"/>
                <a:cs typeface="Calibri"/>
              </a:rPr>
              <a:t>X</a:t>
            </a:r>
            <a:endParaRPr lang="ru-RU" sz="800" dirty="0" smtClean="0">
              <a:latin typeface="Calibri"/>
              <a:ea typeface="Calibri"/>
              <a:cs typeface="Calibri"/>
            </a:endParaRPr>
          </a:p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«Публичные файлы»</a:t>
            </a:r>
          </a:p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Удобная CRM</a:t>
            </a:r>
          </a:p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Опросы сотрудников</a:t>
            </a:r>
          </a:p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Интеграция с социальными сетями</a:t>
            </a:r>
          </a:p>
          <a:p>
            <a:pPr marL="93663" indent="-84138">
              <a:spcBef>
                <a:spcPts val="2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«</a:t>
            </a:r>
            <a:r>
              <a:rPr lang="ru-RU" sz="800" dirty="0" err="1" smtClean="0">
                <a:latin typeface="Calibri"/>
                <a:ea typeface="Calibri"/>
                <a:cs typeface="Calibri"/>
              </a:rPr>
              <a:t>Бейджи</a:t>
            </a:r>
            <a:r>
              <a:rPr lang="ru-RU" sz="800" dirty="0" smtClean="0">
                <a:latin typeface="Calibri"/>
                <a:ea typeface="Calibri"/>
                <a:cs typeface="Calibri"/>
              </a:rPr>
              <a:t>» 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53187" y="3197139"/>
            <a:ext cx="1651848" cy="338554"/>
          </a:xfrm>
          <a:prstGeom prst="rect">
            <a:avLst/>
          </a:prstGeom>
          <a:ln w="12700" cap="rnd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84138">
              <a:spcBef>
                <a:spcPts val="300"/>
              </a:spcBef>
              <a:buFont typeface="Arial"/>
              <a:buChar char="•"/>
            </a:pPr>
            <a:r>
              <a:rPr lang="ru-RU" sz="800" dirty="0" smtClean="0">
                <a:latin typeface="Calibri"/>
                <a:ea typeface="Calibri"/>
                <a:cs typeface="Calibri"/>
              </a:rPr>
              <a:t>Мобильное приложение «Битрикс24»</a:t>
            </a:r>
            <a:endParaRPr lang="ru-RU" sz="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562850" y="2578100"/>
            <a:ext cx="0" cy="587375"/>
          </a:xfrm>
          <a:prstGeom prst="line">
            <a:avLst/>
          </a:prstGeom>
          <a:ln w="19050" cmpd="sng">
            <a:solidFill>
              <a:srgbClr val="D100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348065" y="1827945"/>
            <a:ext cx="0" cy="760829"/>
          </a:xfrm>
          <a:prstGeom prst="line">
            <a:avLst/>
          </a:prstGeom>
          <a:ln w="1905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2" idx="0"/>
          </p:cNvCxnSpPr>
          <p:nvPr/>
        </p:nvCxnSpPr>
        <p:spPr>
          <a:xfrm flipH="1">
            <a:off x="5275891" y="2551971"/>
            <a:ext cx="650" cy="618801"/>
          </a:xfrm>
          <a:prstGeom prst="line">
            <a:avLst/>
          </a:prstGeom>
          <a:ln w="1905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949048" y="1844675"/>
            <a:ext cx="0" cy="767297"/>
          </a:xfrm>
          <a:prstGeom prst="line">
            <a:avLst/>
          </a:prstGeom>
          <a:ln w="1905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4" idx="0"/>
          </p:cNvCxnSpPr>
          <p:nvPr/>
        </p:nvCxnSpPr>
        <p:spPr>
          <a:xfrm flipH="1">
            <a:off x="2820889" y="2551971"/>
            <a:ext cx="2488" cy="615626"/>
          </a:xfrm>
          <a:prstGeom prst="line">
            <a:avLst/>
          </a:prstGeom>
          <a:ln w="1905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1177746" y="2588515"/>
            <a:ext cx="650" cy="618801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Изображение 71" descr="Снимок экрана 2014-05-23 в 16.16.5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13" y="1053150"/>
            <a:ext cx="985361" cy="664396"/>
          </a:xfrm>
          <a:prstGeom prst="rect">
            <a:avLst/>
          </a:prstGeom>
        </p:spPr>
      </p:pic>
      <p:cxnSp>
        <p:nvCxnSpPr>
          <p:cNvPr id="76" name="Прямая соединительная линия 75"/>
          <p:cNvCxnSpPr>
            <a:endCxn id="51" idx="4"/>
          </p:cNvCxnSpPr>
          <p:nvPr/>
        </p:nvCxnSpPr>
        <p:spPr>
          <a:xfrm>
            <a:off x="1520646" y="1803400"/>
            <a:ext cx="832" cy="835611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Изображение 79" descr="Снимок экрана 2014-05-23 в 16.16.5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90" y="114562"/>
            <a:ext cx="694456" cy="468248"/>
          </a:xfrm>
          <a:prstGeom prst="rect">
            <a:avLst/>
          </a:prstGeom>
        </p:spPr>
      </p:pic>
      <p:pic>
        <p:nvPicPr>
          <p:cNvPr id="46" name="Изображение 45" descr="b24_объединяет компанию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7" y="112069"/>
            <a:ext cx="1355635" cy="466954"/>
          </a:xfrm>
          <a:prstGeom prst="rect">
            <a:avLst/>
          </a:prstGeom>
        </p:spPr>
      </p:pic>
      <p:pic>
        <p:nvPicPr>
          <p:cNvPr id="2" name="Изображение 1" descr="Снимок экрана 2014-05-23 в 21.37.09.png"/>
          <p:cNvPicPr>
            <a:picLocks noChangeAspect="1"/>
          </p:cNvPicPr>
          <p:nvPr/>
        </p:nvPicPr>
        <p:blipFill rotWithShape="1">
          <a:blip r:embed="rId8">
            <a:alphaModFix amt="69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7" b="90000" l="1054" r="46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51698" b="50081"/>
          <a:stretch/>
        </p:blipFill>
        <p:spPr>
          <a:xfrm>
            <a:off x="0" y="3842078"/>
            <a:ext cx="1381988" cy="13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6221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456897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1578304"/>
            <a:ext cx="2901060" cy="999281"/>
          </a:xfrm>
          <a:prstGeom prst="rect">
            <a:avLst/>
          </a:prstGeom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7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1365427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8750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" y="1634341"/>
            <a:ext cx="9144001" cy="169037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1542" y="2062853"/>
            <a:ext cx="1949258" cy="76066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 smtClean="0">
                <a:solidFill>
                  <a:srgbClr val="245C96"/>
                </a:solidFill>
                <a:latin typeface="Calibri"/>
                <a:cs typeface="Calibri"/>
              </a:rPr>
              <a:t>Network</a:t>
            </a:r>
            <a:endParaRPr lang="en-US" sz="3200" b="1" spc="-150" dirty="0">
              <a:solidFill>
                <a:srgbClr val="245C96"/>
              </a:solidFill>
              <a:latin typeface="Calibri"/>
              <a:cs typeface="Calibri"/>
            </a:endParaRPr>
          </a:p>
        </p:txBody>
      </p:sp>
      <p:pic>
        <p:nvPicPr>
          <p:cNvPr id="13" name="Изображение 12" descr="b24_объединяет компанию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1" y="2048722"/>
            <a:ext cx="2343778" cy="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Битрикс24.</a:t>
            </a:r>
            <a:r>
              <a:rPr lang="en-US" sz="2800" b="1" dirty="0" smtClean="0">
                <a:latin typeface="Calibri"/>
                <a:cs typeface="Calibri"/>
              </a:rPr>
              <a:t>Network</a:t>
            </a:r>
            <a:r>
              <a:rPr lang="ru-RU" sz="2800" b="1" dirty="0" smtClean="0">
                <a:latin typeface="Calibri"/>
                <a:cs typeface="Calibri"/>
              </a:rPr>
              <a:t> объединяет компании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4" name="Изображение 3" descr="Снимок экрана 2014-05-23 в 18.01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48" y="1307471"/>
            <a:ext cx="4406319" cy="2512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9706" y="1205252"/>
            <a:ext cx="4063675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Общайтесь с клиентами, партнерами, коллегами по бизнесу - даже с теми, у которых еще нет «Битрикс24»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Не нужно ничего устанавливать и настраивать – все есть на </a:t>
            </a:r>
            <a:r>
              <a:rPr lang="en-US" sz="1400" u="sng" dirty="0" smtClean="0">
                <a:latin typeface="Calibri"/>
                <a:ea typeface="Calibri"/>
                <a:cs typeface="Calibri"/>
              </a:rPr>
              <a:t>bitrix24.net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!</a:t>
            </a:r>
            <a:endParaRPr lang="ru-RU" sz="14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Добавьте </a:t>
            </a:r>
            <a:r>
              <a:rPr lang="ru-RU" sz="1400" dirty="0">
                <a:latin typeface="Calibri"/>
                <a:ea typeface="Calibri"/>
                <a:cs typeface="Calibri"/>
              </a:rPr>
              <a:t>клиентов, друзей, партнеров в один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клик: из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соцсетей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, по 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e-mail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или найдите нужный контакт в глобальной сети Битрикс24.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Network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Делайте бесплатные </a:t>
            </a:r>
            <a:r>
              <a:rPr lang="ru-RU" sz="1400" dirty="0">
                <a:latin typeface="Calibri"/>
                <a:ea typeface="Calibri"/>
                <a:cs typeface="Calibri"/>
              </a:rPr>
              <a:t>видео/аудио звонки,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общайтесь в чате. Бесплатно!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6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tx1">
              <a:lumMod val="50000"/>
              <a:lumOff val="50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227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tx1">
              <a:lumMod val="50000"/>
              <a:lumOff val="50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4" y="327226"/>
            <a:ext cx="7925493" cy="44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tx1">
              <a:lumMod val="50000"/>
              <a:lumOff val="50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11" y="399942"/>
            <a:ext cx="7116579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93" y="1054104"/>
            <a:ext cx="6269614" cy="407714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7893" y="97517"/>
            <a:ext cx="6441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/>
                <a:ea typeface="Calibri"/>
                <a:cs typeface="Calibri"/>
              </a:rPr>
              <a:t>Коммуникации между «Битрикс24» и внешними </a:t>
            </a:r>
            <a:r>
              <a:rPr lang="ru-RU" sz="2400" b="1" dirty="0">
                <a:latin typeface="Calibri"/>
                <a:ea typeface="Calibri"/>
                <a:cs typeface="Calibri"/>
              </a:rPr>
              <a:t>пользователями 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9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5" name="Изображение 4" descr="Снимок экрана 2014-05-27 в 20.38.1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2670"/>
              <a:ext cx="9144000" cy="5060830"/>
            </a:xfrm>
            <a:prstGeom prst="rect">
              <a:avLst/>
            </a:prstGeom>
          </p:spPr>
        </p:pic>
        <p:pic>
          <p:nvPicPr>
            <p:cNvPr id="6" name="Изображение 5" descr="Снимок экрана 2014-05-27 в 20.38.4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6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0778" y="74264"/>
            <a:ext cx="6232174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Calibri"/>
                <a:cs typeface="Calibri"/>
              </a:rPr>
              <a:t>Новое в «Битрикс24»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25243" y="1027168"/>
            <a:ext cx="568027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Мобильные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видеозвонки</a:t>
            </a:r>
            <a:endParaRPr lang="ru-RU" sz="14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Телефония</a:t>
            </a:r>
            <a:r>
              <a:rPr lang="ru-RU" sz="1400" dirty="0">
                <a:latin typeface="Calibri"/>
                <a:ea typeface="Calibri"/>
                <a:cs typeface="Calibri"/>
              </a:rPr>
              <a:t>: входящие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звонки, интеграция с 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CRM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Обновление 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CRM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: коммерческое предложение, борьба </a:t>
            </a:r>
            <a:r>
              <a:rPr lang="ru-RU" sz="1400" dirty="0">
                <a:latin typeface="Calibri"/>
                <a:ea typeface="Calibri"/>
                <a:cs typeface="Calibri"/>
              </a:rPr>
              <a:t>с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дубликатами, расширенный </a:t>
            </a:r>
            <a:r>
              <a:rPr lang="ru-RU" sz="1400" dirty="0">
                <a:latin typeface="Calibri"/>
                <a:ea typeface="Calibri"/>
                <a:cs typeface="Calibri"/>
              </a:rPr>
              <a:t>импорт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данных, новая таблица товаров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Битрикс24.Почта: корпоративный почтовый сервер </a:t>
            </a:r>
            <a:r>
              <a:rPr lang="ru-RU" sz="1400" dirty="0">
                <a:latin typeface="Calibri"/>
                <a:ea typeface="Calibri"/>
                <a:cs typeface="Calibri"/>
              </a:rPr>
              <a:t>– недостающее звено полной цепочки инструментов для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бизнеса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Задачи и проекты: обновление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Мобильное приложение </a:t>
            </a:r>
            <a:r>
              <a:rPr lang="ru-RU" sz="1400" dirty="0">
                <a:latin typeface="Calibri"/>
                <a:ea typeface="Calibri"/>
                <a:cs typeface="Calibri"/>
              </a:rPr>
              <a:t>для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экстранет</a:t>
            </a:r>
            <a:r>
              <a:rPr lang="ru-RU" sz="1400" dirty="0">
                <a:latin typeface="Calibri"/>
                <a:ea typeface="Calibri"/>
                <a:cs typeface="Calibri"/>
              </a:rPr>
              <a:t>-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пользователей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Новое приглашение сотрудников в «Битрикс24»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Приложения24 - продажа 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SaaS</a:t>
            </a:r>
            <a:r>
              <a:rPr lang="en-US" sz="1400" dirty="0">
                <a:latin typeface="Calibri"/>
                <a:ea typeface="Calibri"/>
                <a:cs typeface="Calibri"/>
              </a:rPr>
              <a:t>-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сервисов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39336" y="3805329"/>
            <a:ext cx="5441279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ru-RU" sz="1600" b="1" dirty="0" smtClean="0">
                <a:latin typeface="Calibri"/>
                <a:ea typeface="Calibri"/>
                <a:cs typeface="Calibri"/>
              </a:rPr>
              <a:t>Битрикс24.</a:t>
            </a:r>
            <a:r>
              <a:rPr lang="en-US" sz="1600" b="1" dirty="0" smtClean="0">
                <a:latin typeface="Calibri"/>
                <a:ea typeface="Calibri"/>
                <a:cs typeface="Calibri"/>
              </a:rPr>
              <a:t>Network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– центр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бизнес-коммуникаций</a:t>
            </a:r>
            <a:endParaRPr lang="ru-RU" sz="1600" dirty="0">
              <a:solidFill>
                <a:srgbClr val="D1005E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00138" y="1083996"/>
            <a:ext cx="2636758" cy="3072174"/>
            <a:chOff x="380895" y="987788"/>
            <a:chExt cx="3419336" cy="3983981"/>
          </a:xfrm>
        </p:grpSpPr>
        <p:pic>
          <p:nvPicPr>
            <p:cNvPr id="11" name="Изображение 10" descr="Снимок экрана 2013-12-01 в 16.48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95" y="2903032"/>
              <a:ext cx="3378807" cy="2067888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3-12-01 в 16.48.2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6"/>
            <a:stretch/>
          </p:blipFill>
          <p:spPr>
            <a:xfrm>
              <a:off x="384532" y="987788"/>
              <a:ext cx="3375581" cy="1931997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3-12-01 в 16.56.16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12080" r="1745"/>
            <a:stretch/>
          </p:blipFill>
          <p:spPr>
            <a:xfrm>
              <a:off x="2976347" y="2066922"/>
              <a:ext cx="769911" cy="182685"/>
            </a:xfrm>
            <a:prstGeom prst="rect">
              <a:avLst/>
            </a:prstGeom>
          </p:spPr>
        </p:pic>
        <p:pic>
          <p:nvPicPr>
            <p:cNvPr id="14" name="Изображение 13" descr="Снимок экрана 2014-03-10 в 1.05.2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722" y="2748629"/>
              <a:ext cx="786128" cy="1465712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4-03-10 в 1.01.06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71"/>
            <a:stretch/>
          </p:blipFill>
          <p:spPr>
            <a:xfrm>
              <a:off x="2962275" y="2243455"/>
              <a:ext cx="784225" cy="525885"/>
            </a:xfrm>
            <a:prstGeom prst="rect">
              <a:avLst/>
            </a:prstGeom>
          </p:spPr>
        </p:pic>
        <p:pic>
          <p:nvPicPr>
            <p:cNvPr id="19" name="Изображение 18" descr="Снимок экрана 2013-12-01 в 16.49.29.png"/>
            <p:cNvPicPr>
              <a:picLocks noChangeAspect="1"/>
            </p:cNvPicPr>
            <p:nvPr/>
          </p:nvPicPr>
          <p:blipFill>
            <a:blip r:embed="rId10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8844" y1="88251" x2="58844" y2="88251"/>
                          <a14:foregroundMark x1="8163" y1="86885" x2="8163" y2="86885"/>
                          <a14:foregroundMark x1="26871" y1="87432" x2="26871" y2="87432"/>
                          <a14:foregroundMark x1="34014" y1="87432" x2="34014" y2="87432"/>
                          <a14:foregroundMark x1="47959" y1="87432" x2="47959" y2="87432"/>
                          <a14:foregroundMark x1="51701" y1="87432" x2="51701" y2="87432"/>
                          <a14:foregroundMark x1="68367" y1="87432" x2="68367" y2="87432"/>
                          <a14:foregroundMark x1="71429" y1="4645" x2="71429" y2="4645"/>
                          <a14:foregroundMark x1="50340" y1="95628" x2="50340" y2="95628"/>
                          <a14:foregroundMark x1="54082" y1="93716" x2="54082" y2="93716"/>
                          <a14:foregroundMark x1="57143" y1="95082" x2="57143" y2="95082"/>
                          <a14:foregroundMark x1="66667" y1="95902" x2="66667" y2="95902"/>
                          <a14:foregroundMark x1="78912" y1="96175" x2="78912" y2="96175"/>
                          <a14:foregroundMark x1="75170" y1="94536" x2="75170" y2="94536"/>
                          <a14:foregroundMark x1="80612" y1="93169" x2="80612" y2="93169"/>
                          <a14:foregroundMark x1="84014" y1="93169" x2="84014" y2="93169"/>
                          <a14:foregroundMark x1="86395" y1="93169" x2="86395" y2="93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82" y="3880928"/>
              <a:ext cx="876249" cy="1090841"/>
            </a:xfrm>
            <a:prstGeom prst="rect">
              <a:avLst/>
            </a:prstGeom>
          </p:spPr>
        </p:pic>
      </p:grpSp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87" b="93852" l="70279" r="94582"/>
                    </a14:imgEffect>
                  </a14:imgLayer>
                </a14:imgProps>
              </a:ext>
            </a:extLst>
          </a:blip>
          <a:srcRect l="68476" t="5992" r="4098" b="5583"/>
          <a:stretch/>
        </p:blipFill>
        <p:spPr>
          <a:xfrm>
            <a:off x="163567" y="2246515"/>
            <a:ext cx="1030810" cy="19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hotogenica_VMP18163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" y="2199700"/>
            <a:ext cx="3854748" cy="2569832"/>
          </a:xfrm>
          <a:prstGeom prst="rect">
            <a:avLst/>
          </a:prstGeom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Цены</a:t>
            </a:r>
            <a:endParaRPr lang="en-US" sz="2400" b="1" dirty="0">
              <a:latin typeface="Calibri"/>
              <a:cs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2270" y="983109"/>
            <a:ext cx="6153666" cy="1417059"/>
            <a:chOff x="2570817" y="1141849"/>
            <a:chExt cx="6153666" cy="1417059"/>
          </a:xfrm>
        </p:grpSpPr>
        <p:pic>
          <p:nvPicPr>
            <p:cNvPr id="14" name="Изображение 13" descr="Снимок экрана 2014-03-10 в 4.28.1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817" y="1141849"/>
              <a:ext cx="6153666" cy="141705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1203" y="1253498"/>
              <a:ext cx="254971" cy="250987"/>
            </a:xfrm>
            <a:prstGeom prst="rect">
              <a:avLst/>
            </a:prstGeom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4491" y="1255379"/>
              <a:ext cx="254971" cy="250987"/>
            </a:xfrm>
            <a:prstGeom prst="rect">
              <a:avLst/>
            </a:prstGeom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22048" y="2543435"/>
            <a:ext cx="5121952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atin typeface="Calibri"/>
                <a:cs typeface="Calibri"/>
              </a:rPr>
              <a:t>Даты выпуска обновлений: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0439" y="3069640"/>
            <a:ext cx="5112221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200" dirty="0">
                <a:latin typeface="Calibri"/>
                <a:ea typeface="Calibri"/>
                <a:cs typeface="Calibri"/>
              </a:rPr>
              <a:t>Задачи, новая форма приглашения сотрудника </a:t>
            </a:r>
          </a:p>
          <a:p>
            <a:pPr marL="177800">
              <a:spcBef>
                <a:spcPts val="600"/>
              </a:spcBef>
            </a:pPr>
            <a:r>
              <a:rPr lang="ru-RU" sz="1200" b="1" dirty="0" smtClean="0">
                <a:latin typeface="Calibri"/>
                <a:ea typeface="Calibri"/>
                <a:cs typeface="Calibri"/>
              </a:rPr>
              <a:t>вышло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200" dirty="0">
                <a:latin typeface="Calibri"/>
                <a:ea typeface="Calibri"/>
                <a:cs typeface="Calibri"/>
              </a:rPr>
              <a:t>Входящие звонки, CRM, Битрикс24.Network, Битрикс24.Почта </a:t>
            </a:r>
          </a:p>
          <a:p>
            <a:pPr marL="177800">
              <a:spcBef>
                <a:spcPts val="600"/>
              </a:spcBef>
            </a:pPr>
            <a:r>
              <a:rPr lang="ru-RU" sz="1200" b="1" dirty="0">
                <a:latin typeface="Calibri"/>
                <a:ea typeface="Calibri"/>
                <a:cs typeface="Calibri"/>
              </a:rPr>
              <a:t>28 мая </a:t>
            </a:r>
          </a:p>
          <a:p>
            <a:pPr marL="179388" indent="-171450">
              <a:spcBef>
                <a:spcPts val="600"/>
              </a:spcBef>
              <a:buFont typeface="Arial"/>
              <a:buChar char="•"/>
            </a:pPr>
            <a:r>
              <a:rPr lang="ru-RU" sz="1200" dirty="0" err="1" smtClean="0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200" dirty="0" smtClean="0">
                <a:latin typeface="Calibri"/>
                <a:ea typeface="Calibri"/>
                <a:cs typeface="Calibri"/>
              </a:rPr>
              <a:t> в мобильном, мобильное приложение для </a:t>
            </a:r>
            <a:r>
              <a:rPr lang="ru-RU" sz="1200" dirty="0" err="1" smtClean="0">
                <a:latin typeface="Calibri"/>
                <a:ea typeface="Calibri"/>
                <a:cs typeface="Calibri"/>
              </a:rPr>
              <a:t>экстранета</a:t>
            </a:r>
            <a:endParaRPr lang="ru-RU" sz="1200" dirty="0" smtClean="0">
              <a:latin typeface="Calibri"/>
              <a:ea typeface="Calibri"/>
              <a:cs typeface="Calibri"/>
            </a:endParaRPr>
          </a:p>
          <a:p>
            <a:pPr marL="177800">
              <a:spcBef>
                <a:spcPts val="600"/>
              </a:spcBef>
            </a:pPr>
            <a:r>
              <a:rPr lang="ru-RU" sz="1200" b="1" dirty="0" smtClean="0">
                <a:latin typeface="Calibri"/>
                <a:ea typeface="Calibri"/>
                <a:cs typeface="Calibri"/>
              </a:rPr>
              <a:t>2-ая половина июня </a:t>
            </a:r>
          </a:p>
        </p:txBody>
      </p:sp>
    </p:spTree>
    <p:extLst>
      <p:ext uri="{BB962C8B-B14F-4D97-AF65-F5344CB8AC3E}">
        <p14:creationId xmlns:p14="http://schemas.microsoft.com/office/powerpoint/2010/main" val="3900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11607943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9693"/>
          <a:stretch/>
        </p:blipFill>
        <p:spPr>
          <a:xfrm>
            <a:off x="-1" y="0"/>
            <a:ext cx="9165099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1950803"/>
            <a:ext cx="9167140" cy="170884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78750" y="2490900"/>
            <a:ext cx="5920137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latin typeface="Calibri"/>
                <a:cs typeface="Calibri"/>
              </a:rPr>
              <a:t>Новая версия «Битрикс24»</a:t>
            </a: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5" descr="b24-logo-cloud-preview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62" b="76620" l="15924" r="83864">
                        <a14:foregroundMark x1="54989" y1="60000" x2="54989" y2="60000"/>
                        <a14:foregroundMark x1="52017" y1="59437" x2="52017" y2="59437"/>
                        <a14:foregroundMark x1="50531" y1="58310" x2="50531" y2="58310"/>
                        <a14:foregroundMark x1="47983" y1="57746" x2="47983" y2="57746"/>
                        <a14:foregroundMark x1="45648" y1="58873" x2="45648" y2="58873"/>
                        <a14:foregroundMark x1="43312" y1="56620" x2="43312" y2="56620"/>
                        <a14:foregroundMark x1="41401" y1="59718" x2="41401" y2="59718"/>
                        <a14:foregroundMark x1="38217" y1="59718" x2="38217" y2="59718"/>
                        <a14:foregroundMark x1="35032" y1="59718" x2="35032" y2="59718"/>
                        <a14:foregroundMark x1="32484" y1="58592" x2="32484" y2="58592"/>
                        <a14:foregroundMark x1="28025" y1="57183" x2="28025" y2="57183"/>
                        <a14:foregroundMark x1="30149" y1="58310" x2="30149" y2="5831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7433" r="14175" b="20064"/>
          <a:stretch/>
        </p:blipFill>
        <p:spPr>
          <a:xfrm>
            <a:off x="148146" y="1389529"/>
            <a:ext cx="2555295" cy="166465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3" y="2614792"/>
            <a:ext cx="1545431" cy="10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2513290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905889"/>
            <a:ext cx="5191793" cy="3427445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 descr="Снимок экрана 2014-03-12 в 14.04.3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8881" r="945" b="10230"/>
          <a:stretch/>
        </p:blipFill>
        <p:spPr>
          <a:xfrm>
            <a:off x="550927" y="3530173"/>
            <a:ext cx="3847466" cy="480001"/>
          </a:xfrm>
          <a:prstGeom prst="roundRect">
            <a:avLst>
              <a:gd name="adj" fmla="val 8334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476225" y="1137179"/>
            <a:ext cx="5051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/>
                <a:ea typeface="Calibri"/>
                <a:cs typeface="Calibri"/>
              </a:rPr>
              <a:t>Зарегистрируйте свой «Битрикс24» до</a:t>
            </a:r>
          </a:p>
          <a:p>
            <a:r>
              <a:rPr lang="en-US" sz="1800" dirty="0" smtClean="0">
                <a:latin typeface="Calibri"/>
                <a:ea typeface="Calibri"/>
                <a:cs typeface="Calibri"/>
              </a:rPr>
              <a:t>1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июня 2014 г. и получите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+5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Гб места </a:t>
            </a:r>
          </a:p>
          <a:p>
            <a:r>
              <a:rPr lang="ru-RU" sz="1800" dirty="0" smtClean="0">
                <a:latin typeface="Calibri"/>
                <a:ea typeface="Calibri"/>
                <a:cs typeface="Calibri"/>
              </a:rPr>
              <a:t>в облаке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навсегда!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225" y="1933192"/>
            <a:ext cx="38304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alibri"/>
                <a:ea typeface="Calibri"/>
                <a:cs typeface="Calibri"/>
              </a:rPr>
              <a:t>Ваш </a:t>
            </a:r>
            <a:r>
              <a:rPr lang="ru-RU" sz="2400" dirty="0" err="1" smtClean="0">
                <a:latin typeface="Calibri"/>
                <a:ea typeface="Calibri"/>
                <a:cs typeface="Calibri"/>
              </a:rPr>
              <a:t>промокод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:  </a:t>
            </a:r>
            <a:r>
              <a:rPr lang="en-US" sz="3200" dirty="0" smtClean="0">
                <a:latin typeface="Calibri"/>
                <a:ea typeface="Calibri"/>
                <a:cs typeface="Calibri"/>
              </a:rPr>
              <a:t>leto2014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25" y="2689656"/>
            <a:ext cx="416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/>
                <a:ea typeface="Calibri"/>
                <a:cs typeface="Calibri"/>
              </a:rPr>
              <a:t>А если у вас уже есть «Битрикс24», поделитесь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промокодом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с друзьями </a:t>
            </a:r>
            <a:r>
              <a:rPr lang="ru-RU" sz="1800" dirty="0" smtClean="0">
                <a:latin typeface="Calibri"/>
                <a:ea typeface="Calibri"/>
                <a:cs typeface="Calibri"/>
                <a:sym typeface="Wingdings"/>
              </a:rPr>
              <a:t>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0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906"/>
            <a:ext cx="3559352" cy="5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75431" y="560657"/>
            <a:ext cx="55459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Calibri"/>
                <a:ea typeface="Calibri"/>
                <a:cs typeface="Calibri"/>
              </a:rPr>
              <a:t/>
            </a:r>
            <a:br>
              <a:rPr lang="ru-RU" sz="4000" dirty="0">
                <a:latin typeface="Calibri"/>
                <a:ea typeface="Calibri"/>
                <a:cs typeface="Calibri"/>
              </a:rPr>
            </a:br>
            <a:r>
              <a:rPr lang="ru-RU" sz="4400" dirty="0">
                <a:latin typeface="Calibri"/>
                <a:ea typeface="Calibri"/>
                <a:cs typeface="Calibri"/>
              </a:rPr>
              <a:t>Спасибо за </a:t>
            </a:r>
            <a:r>
              <a:rPr lang="ru-RU" sz="4400" dirty="0" smtClean="0">
                <a:latin typeface="Calibri"/>
                <a:ea typeface="Calibri"/>
                <a:cs typeface="Calibri"/>
              </a:rPr>
              <a:t>внимание.</a:t>
            </a:r>
            <a:r>
              <a:rPr lang="en-US" sz="4400" dirty="0" smtClean="0">
                <a:latin typeface="Calibri"/>
                <a:ea typeface="Calibri"/>
                <a:cs typeface="Calibri"/>
              </a:rPr>
              <a:t>  </a:t>
            </a:r>
            <a:endParaRPr lang="ru-RU" sz="4400" dirty="0" smtClean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ru-RU" sz="4400" dirty="0" smtClean="0">
                <a:latin typeface="Calibri"/>
                <a:ea typeface="Calibri"/>
                <a:cs typeface="Calibri"/>
              </a:rPr>
              <a:t>Вопросы?</a:t>
            </a:r>
            <a:endParaRPr lang="en-US" sz="4400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8722" y="3025996"/>
            <a:ext cx="4433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spc="100" dirty="0" smtClean="0">
                <a:latin typeface="Calibri"/>
                <a:ea typeface="Calibri"/>
                <a:cs typeface="Calibri"/>
              </a:rPr>
              <a:t>#bitrix</a:t>
            </a:r>
            <a:r>
              <a:rPr lang="ru-RU" sz="6000" b="0" spc="100" dirty="0" smtClean="0">
                <a:latin typeface="Calibri"/>
                <a:ea typeface="Calibri"/>
                <a:cs typeface="Calibri"/>
              </a:rPr>
              <a:t>24</a:t>
            </a:r>
            <a:endParaRPr lang="ru-RU" sz="6000" b="0" spc="1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72" y="3000971"/>
            <a:ext cx="1195213" cy="11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6221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456897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1578304"/>
            <a:ext cx="2901060" cy="999281"/>
          </a:xfrm>
          <a:prstGeom prst="rect">
            <a:avLst/>
          </a:prstGeom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698" y="429599"/>
            <a:ext cx="13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#bitrix24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5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74264"/>
            <a:ext cx="663683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0778" y="74264"/>
            <a:ext cx="6232174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Calibri"/>
                <a:cs typeface="Calibri"/>
              </a:rPr>
              <a:t>Новое в «Битрикс24»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25243" y="1027168"/>
            <a:ext cx="568027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Мобильные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видеозвонки</a:t>
            </a:r>
            <a:endParaRPr lang="ru-RU" sz="14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Телефония</a:t>
            </a:r>
            <a:r>
              <a:rPr lang="ru-RU" sz="1400" dirty="0">
                <a:latin typeface="Calibri"/>
                <a:ea typeface="Calibri"/>
                <a:cs typeface="Calibri"/>
              </a:rPr>
              <a:t>: входящие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звонки, интеграция с 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CRM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Обновление </a:t>
            </a:r>
            <a:r>
              <a:rPr lang="en-US" sz="1400" dirty="0" smtClean="0">
                <a:latin typeface="Calibri"/>
                <a:ea typeface="Calibri"/>
                <a:cs typeface="Calibri"/>
              </a:rPr>
              <a:t>CRM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: коммерческое предложение, борьба </a:t>
            </a:r>
            <a:r>
              <a:rPr lang="ru-RU" sz="1400" dirty="0">
                <a:latin typeface="Calibri"/>
                <a:ea typeface="Calibri"/>
                <a:cs typeface="Calibri"/>
              </a:rPr>
              <a:t>с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дубликатами, расширенный </a:t>
            </a:r>
            <a:r>
              <a:rPr lang="ru-RU" sz="1400" dirty="0">
                <a:latin typeface="Calibri"/>
                <a:ea typeface="Calibri"/>
                <a:cs typeface="Calibri"/>
              </a:rPr>
              <a:t>импорт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данных, новая таблица товаров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Битрикс24.Почта: корпоративный почтовый сервер </a:t>
            </a:r>
            <a:r>
              <a:rPr lang="ru-RU" sz="1400" dirty="0">
                <a:latin typeface="Calibri"/>
                <a:ea typeface="Calibri"/>
                <a:cs typeface="Calibri"/>
              </a:rPr>
              <a:t>– недостающее звено полной цепочки инструментов для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бизнеса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Задачи и проекты: обновление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Мобильное приложение </a:t>
            </a:r>
            <a:r>
              <a:rPr lang="ru-RU" sz="1400" dirty="0">
                <a:latin typeface="Calibri"/>
                <a:ea typeface="Calibri"/>
                <a:cs typeface="Calibri"/>
              </a:rPr>
              <a:t>для </a:t>
            </a:r>
            <a:r>
              <a:rPr lang="ru-RU" sz="1400" dirty="0" err="1" smtClean="0">
                <a:latin typeface="Calibri"/>
                <a:ea typeface="Calibri"/>
                <a:cs typeface="Calibri"/>
              </a:rPr>
              <a:t>экстранет</a:t>
            </a:r>
            <a:r>
              <a:rPr lang="ru-RU" sz="1400" dirty="0">
                <a:latin typeface="Calibri"/>
                <a:ea typeface="Calibri"/>
                <a:cs typeface="Calibri"/>
              </a:rPr>
              <a:t>-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пользователей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Новое приглашение сотрудников в «Битрикс24»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Приложения24 - продажа 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SaaS</a:t>
            </a:r>
            <a:r>
              <a:rPr lang="en-US" sz="1400" dirty="0">
                <a:latin typeface="Calibri"/>
                <a:ea typeface="Calibri"/>
                <a:cs typeface="Calibri"/>
              </a:rPr>
              <a:t>-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сервисов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39336" y="3805329"/>
            <a:ext cx="5441279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ru-RU" sz="1600" b="1" dirty="0" smtClean="0">
                <a:latin typeface="Calibri"/>
                <a:ea typeface="Calibri"/>
                <a:cs typeface="Calibri"/>
              </a:rPr>
              <a:t>Битрикс24.</a:t>
            </a:r>
            <a:r>
              <a:rPr lang="en-US" sz="1600" b="1" dirty="0" smtClean="0">
                <a:latin typeface="Calibri"/>
                <a:ea typeface="Calibri"/>
                <a:cs typeface="Calibri"/>
              </a:rPr>
              <a:t>Network </a:t>
            </a:r>
            <a:r>
              <a:rPr lang="ru-RU" sz="1600" b="1" dirty="0">
                <a:latin typeface="Calibri"/>
                <a:ea typeface="Calibri"/>
                <a:cs typeface="Calibri"/>
              </a:rPr>
              <a:t>– центр </a:t>
            </a:r>
            <a:r>
              <a:rPr lang="ru-RU" sz="1600" b="1" dirty="0" smtClean="0">
                <a:latin typeface="Calibri"/>
                <a:ea typeface="Calibri"/>
                <a:cs typeface="Calibri"/>
              </a:rPr>
              <a:t>бизнес-коммуникаций</a:t>
            </a:r>
            <a:endParaRPr lang="ru-RU" sz="1600" dirty="0">
              <a:solidFill>
                <a:srgbClr val="D1005E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00138" y="1083996"/>
            <a:ext cx="2636758" cy="3072174"/>
            <a:chOff x="380895" y="987788"/>
            <a:chExt cx="3419336" cy="3983981"/>
          </a:xfrm>
        </p:grpSpPr>
        <p:pic>
          <p:nvPicPr>
            <p:cNvPr id="11" name="Изображение 10" descr="Снимок экрана 2013-12-01 в 16.48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95" y="2903032"/>
              <a:ext cx="3378807" cy="2067888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3-12-01 в 16.48.2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6"/>
            <a:stretch/>
          </p:blipFill>
          <p:spPr>
            <a:xfrm>
              <a:off x="384532" y="987788"/>
              <a:ext cx="3375581" cy="1931997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3-12-01 в 16.56.16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12080" r="1745"/>
            <a:stretch/>
          </p:blipFill>
          <p:spPr>
            <a:xfrm>
              <a:off x="2976347" y="2066922"/>
              <a:ext cx="769911" cy="182685"/>
            </a:xfrm>
            <a:prstGeom prst="rect">
              <a:avLst/>
            </a:prstGeom>
          </p:spPr>
        </p:pic>
        <p:pic>
          <p:nvPicPr>
            <p:cNvPr id="14" name="Изображение 13" descr="Снимок экрана 2014-03-10 в 1.05.2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722" y="2748629"/>
              <a:ext cx="786128" cy="1465712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4-03-10 в 1.01.06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71"/>
            <a:stretch/>
          </p:blipFill>
          <p:spPr>
            <a:xfrm>
              <a:off x="2962275" y="2243455"/>
              <a:ext cx="784225" cy="525885"/>
            </a:xfrm>
            <a:prstGeom prst="rect">
              <a:avLst/>
            </a:prstGeom>
          </p:spPr>
        </p:pic>
        <p:pic>
          <p:nvPicPr>
            <p:cNvPr id="19" name="Изображение 18" descr="Снимок экрана 2013-12-01 в 16.49.29.png"/>
            <p:cNvPicPr>
              <a:picLocks noChangeAspect="1"/>
            </p:cNvPicPr>
            <p:nvPr/>
          </p:nvPicPr>
          <p:blipFill>
            <a:blip r:embed="rId10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8844" y1="88251" x2="58844" y2="88251"/>
                          <a14:foregroundMark x1="8163" y1="86885" x2="8163" y2="86885"/>
                          <a14:foregroundMark x1="26871" y1="87432" x2="26871" y2="87432"/>
                          <a14:foregroundMark x1="34014" y1="87432" x2="34014" y2="87432"/>
                          <a14:foregroundMark x1="47959" y1="87432" x2="47959" y2="87432"/>
                          <a14:foregroundMark x1="51701" y1="87432" x2="51701" y2="87432"/>
                          <a14:foregroundMark x1="68367" y1="87432" x2="68367" y2="87432"/>
                          <a14:foregroundMark x1="71429" y1="4645" x2="71429" y2="4645"/>
                          <a14:foregroundMark x1="50340" y1="95628" x2="50340" y2="95628"/>
                          <a14:foregroundMark x1="54082" y1="93716" x2="54082" y2="93716"/>
                          <a14:foregroundMark x1="57143" y1="95082" x2="57143" y2="95082"/>
                          <a14:foregroundMark x1="66667" y1="95902" x2="66667" y2="95902"/>
                          <a14:foregroundMark x1="78912" y1="96175" x2="78912" y2="96175"/>
                          <a14:foregroundMark x1="75170" y1="94536" x2="75170" y2="94536"/>
                          <a14:foregroundMark x1="80612" y1="93169" x2="80612" y2="93169"/>
                          <a14:foregroundMark x1="84014" y1="93169" x2="84014" y2="93169"/>
                          <a14:foregroundMark x1="86395" y1="93169" x2="86395" y2="93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82" y="3880928"/>
              <a:ext cx="876249" cy="1090841"/>
            </a:xfrm>
            <a:prstGeom prst="rect">
              <a:avLst/>
            </a:prstGeom>
          </p:spPr>
        </p:pic>
      </p:grpSp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87" b="93852" l="70279" r="94582"/>
                    </a14:imgEffect>
                  </a14:imgLayer>
                </a14:imgProps>
              </a:ext>
            </a:extLst>
          </a:blip>
          <a:srcRect l="68476" t="5992" r="4098" b="5583"/>
          <a:stretch/>
        </p:blipFill>
        <p:spPr>
          <a:xfrm>
            <a:off x="163567" y="2246515"/>
            <a:ext cx="1030810" cy="19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6311853_l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" t="31107" r="1784" b="14938"/>
          <a:stretch/>
        </p:blipFill>
        <p:spPr>
          <a:xfrm>
            <a:off x="0" y="-1"/>
            <a:ext cx="9172421" cy="514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395" y="1717328"/>
            <a:ext cx="9167140" cy="1708845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6336" y="2257425"/>
            <a:ext cx="8435130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Бизнес-чат и </a:t>
            </a:r>
            <a:r>
              <a:rPr lang="ru-RU" sz="3200" b="1" dirty="0" err="1" smtClean="0">
                <a:latin typeface="Calibri"/>
                <a:cs typeface="Calibri"/>
              </a:rPr>
              <a:t>видеозвонки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8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21077</TotalTime>
  <Words>1720</Words>
  <Application>Microsoft Office PowerPoint</Application>
  <PresentationFormat>Экран (16:9)</PresentationFormat>
  <Paragraphs>331</Paragraphs>
  <Slides>72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4" baseType="lpstr">
      <vt:lpstr/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Телефония в Битрикс24</vt:lpstr>
      <vt:lpstr>Презентация PowerPoint</vt:lpstr>
      <vt:lpstr>Ваш телефонный номер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Входящие звонки</vt:lpstr>
      <vt:lpstr>Презентация PowerPoint</vt:lpstr>
      <vt:lpstr>Презентация PowerPoint</vt:lpstr>
      <vt:lpstr>Интеграция с CRM</vt:lpstr>
      <vt:lpstr>Презентация PowerPoint</vt:lpstr>
      <vt:lpstr>Подключение внешней АТС</vt:lpstr>
      <vt:lpstr>Презентация PowerPoint</vt:lpstr>
      <vt:lpstr>Битрикс24.Телефония</vt:lpstr>
      <vt:lpstr>Презентация PowerPoint</vt:lpstr>
      <vt:lpstr>Презентация PowerPoint</vt:lpstr>
      <vt:lpstr>Презентация PowerPoint</vt:lpstr>
      <vt:lpstr>Новый интерфейс в CRM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Электронная почта меняется</vt:lpstr>
      <vt:lpstr>Популярность провайдеров почты  для доменов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Битрикс24.Почта</vt:lpstr>
      <vt:lpstr>Презентация PowerPoint</vt:lpstr>
      <vt:lpstr>Презентация PowerPoint</vt:lpstr>
      <vt:lpstr>Настройка списка задач и групповые 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Битрикс24</dc:title>
  <dc:creator>Сергей Мехоношин</dc:creator>
  <cp:lastModifiedBy>Полина Зинина</cp:lastModifiedBy>
  <cp:revision>1181</cp:revision>
  <dcterms:modified xsi:type="dcterms:W3CDTF">2014-05-28T07:51:44Z</dcterms:modified>
</cp:coreProperties>
</file>